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6"/>
  </p:notesMasterIdLst>
  <p:sldIdLst>
    <p:sldId id="256" r:id="rId2"/>
    <p:sldId id="282" r:id="rId3"/>
    <p:sldId id="967" r:id="rId4"/>
    <p:sldId id="1004" r:id="rId5"/>
    <p:sldId id="1005" r:id="rId6"/>
    <p:sldId id="985" r:id="rId7"/>
    <p:sldId id="1006" r:id="rId8"/>
    <p:sldId id="1007" r:id="rId9"/>
    <p:sldId id="1008" r:id="rId10"/>
    <p:sldId id="1009" r:id="rId11"/>
    <p:sldId id="987" r:id="rId12"/>
    <p:sldId id="986" r:id="rId13"/>
    <p:sldId id="1010" r:id="rId14"/>
    <p:sldId id="1011" r:id="rId15"/>
    <p:sldId id="1012" r:id="rId16"/>
    <p:sldId id="1013" r:id="rId17"/>
    <p:sldId id="1014" r:id="rId18"/>
    <p:sldId id="1015" r:id="rId19"/>
    <p:sldId id="1016" r:id="rId20"/>
    <p:sldId id="1017" r:id="rId21"/>
    <p:sldId id="1018" r:id="rId22"/>
    <p:sldId id="1030" r:id="rId23"/>
    <p:sldId id="1031" r:id="rId24"/>
    <p:sldId id="1026" r:id="rId25"/>
    <p:sldId id="988" r:id="rId26"/>
    <p:sldId id="1019" r:id="rId27"/>
    <p:sldId id="1020" r:id="rId28"/>
    <p:sldId id="1021" r:id="rId29"/>
    <p:sldId id="1022" r:id="rId30"/>
    <p:sldId id="1023" r:id="rId31"/>
    <p:sldId id="1024" r:id="rId32"/>
    <p:sldId id="1025" r:id="rId33"/>
    <p:sldId id="1027" r:id="rId34"/>
    <p:sldId id="1028" r:id="rId35"/>
    <p:sldId id="1032" r:id="rId36"/>
    <p:sldId id="1029" r:id="rId37"/>
    <p:sldId id="1033" r:id="rId38"/>
    <p:sldId id="1034" r:id="rId39"/>
    <p:sldId id="1035" r:id="rId40"/>
    <p:sldId id="1036" r:id="rId41"/>
    <p:sldId id="1037" r:id="rId42"/>
    <p:sldId id="1039" r:id="rId43"/>
    <p:sldId id="1038" r:id="rId44"/>
    <p:sldId id="1042" r:id="rId45"/>
    <p:sldId id="1041" r:id="rId46"/>
    <p:sldId id="1045" r:id="rId47"/>
    <p:sldId id="1044" r:id="rId48"/>
    <p:sldId id="1043" r:id="rId49"/>
    <p:sldId id="1040" r:id="rId50"/>
    <p:sldId id="602" r:id="rId51"/>
    <p:sldId id="273" r:id="rId52"/>
    <p:sldId id="274" r:id="rId53"/>
    <p:sldId id="275" r:id="rId54"/>
    <p:sldId id="276"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967"/>
            <p14:sldId id="1004"/>
            <p14:sldId id="1005"/>
            <p14:sldId id="985"/>
            <p14:sldId id="1006"/>
            <p14:sldId id="1007"/>
            <p14:sldId id="1008"/>
            <p14:sldId id="1009"/>
            <p14:sldId id="987"/>
            <p14:sldId id="986"/>
            <p14:sldId id="1010"/>
            <p14:sldId id="1011"/>
            <p14:sldId id="1012"/>
            <p14:sldId id="1013"/>
            <p14:sldId id="1014"/>
            <p14:sldId id="1015"/>
            <p14:sldId id="1016"/>
            <p14:sldId id="1017"/>
            <p14:sldId id="1018"/>
            <p14:sldId id="1030"/>
            <p14:sldId id="1031"/>
            <p14:sldId id="1026"/>
            <p14:sldId id="988"/>
            <p14:sldId id="1019"/>
            <p14:sldId id="1020"/>
            <p14:sldId id="1021"/>
            <p14:sldId id="1022"/>
            <p14:sldId id="1023"/>
            <p14:sldId id="1024"/>
            <p14:sldId id="1025"/>
            <p14:sldId id="1027"/>
            <p14:sldId id="1028"/>
            <p14:sldId id="1032"/>
            <p14:sldId id="1029"/>
            <p14:sldId id="1033"/>
            <p14:sldId id="1034"/>
            <p14:sldId id="1035"/>
            <p14:sldId id="1036"/>
            <p14:sldId id="1037"/>
            <p14:sldId id="1039"/>
            <p14:sldId id="1038"/>
            <p14:sldId id="1042"/>
            <p14:sldId id="1041"/>
            <p14:sldId id="1045"/>
            <p14:sldId id="1044"/>
            <p14:sldId id="1043"/>
            <p14:sldId id="1040"/>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447" autoAdjust="0"/>
  </p:normalViewPr>
  <p:slideViewPr>
    <p:cSldViewPr snapToGrid="0">
      <p:cViewPr varScale="1">
        <p:scale>
          <a:sx n="115" d="100"/>
          <a:sy n="115" d="100"/>
        </p:scale>
        <p:origin x="918"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6.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6" Type="http://schemas.openxmlformats.org/officeDocument/2006/relationships/image" Target="../media/image44.wmf"/><Relationship Id="rId5" Type="http://schemas.openxmlformats.org/officeDocument/2006/relationships/image" Target="../media/image43.wmf"/><Relationship Id="rId4" Type="http://schemas.openxmlformats.org/officeDocument/2006/relationships/image" Target="../media/image4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5" Type="http://schemas.openxmlformats.org/officeDocument/2006/relationships/image" Target="../media/image50.wmf"/><Relationship Id="rId4" Type="http://schemas.openxmlformats.org/officeDocument/2006/relationships/image" Target="../media/image49.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2.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5" Type="http://schemas.openxmlformats.org/officeDocument/2006/relationships/image" Target="../media/image69.wmf"/><Relationship Id="rId4" Type="http://schemas.openxmlformats.org/officeDocument/2006/relationships/image" Target="../media/image6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 Id="rId6" Type="http://schemas.openxmlformats.org/officeDocument/2006/relationships/image" Target="../media/image84.wmf"/><Relationship Id="rId5" Type="http://schemas.openxmlformats.org/officeDocument/2006/relationships/image" Target="../media/image78.wmf"/><Relationship Id="rId4" Type="http://schemas.openxmlformats.org/officeDocument/2006/relationships/image" Target="../media/image79.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86.wmf"/><Relationship Id="rId7" Type="http://schemas.openxmlformats.org/officeDocument/2006/relationships/image" Target="../media/image89.wmf"/><Relationship Id="rId2" Type="http://schemas.openxmlformats.org/officeDocument/2006/relationships/image" Target="../media/image79.wmf"/><Relationship Id="rId1" Type="http://schemas.openxmlformats.org/officeDocument/2006/relationships/image" Target="../media/image85.wmf"/><Relationship Id="rId6" Type="http://schemas.openxmlformats.org/officeDocument/2006/relationships/image" Target="../media/image88.wmf"/><Relationship Id="rId5" Type="http://schemas.openxmlformats.org/officeDocument/2006/relationships/image" Target="../media/image78.wmf"/><Relationship Id="rId4" Type="http://schemas.openxmlformats.org/officeDocument/2006/relationships/image" Target="../media/image87.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15.wmf"/><Relationship Id="rId4"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2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Linear algebra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Linear algebra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Linear algebra</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Linear algebra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Linear algebra</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Linear algebra</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Linear algebra</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Linear algebra</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12.wmf"/><Relationship Id="rId3" Type="http://schemas.microsoft.com/office/2007/relationships/media" Target="../media/media10.m4a"/><Relationship Id="rId7" Type="http://schemas.openxmlformats.org/officeDocument/2006/relationships/image" Target="../media/image15.wmf"/><Relationship Id="rId12" Type="http://schemas.openxmlformats.org/officeDocument/2006/relationships/oleObject" Target="../embeddings/oleObject18.bin"/><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oleObject" Target="../embeddings/oleObject15.bin"/><Relationship Id="rId11" Type="http://schemas.openxmlformats.org/officeDocument/2006/relationships/image" Target="../media/image23.wmf"/><Relationship Id="rId5" Type="http://schemas.openxmlformats.org/officeDocument/2006/relationships/slideLayout" Target="../slideLayouts/slideLayout2.xml"/><Relationship Id="rId10" Type="http://schemas.openxmlformats.org/officeDocument/2006/relationships/oleObject" Target="../embeddings/oleObject17.bin"/><Relationship Id="rId4" Type="http://schemas.openxmlformats.org/officeDocument/2006/relationships/audio" Target="../media/media10.m4a"/><Relationship Id="rId9" Type="http://schemas.openxmlformats.org/officeDocument/2006/relationships/image" Target="../media/image22.wmf"/><Relationship Id="rId1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0.bin"/><Relationship Id="rId3" Type="http://schemas.microsoft.com/office/2007/relationships/media" Target="../media/media11.m4a"/><Relationship Id="rId7" Type="http://schemas.openxmlformats.org/officeDocument/2006/relationships/image" Target="../media/image24.wmf"/><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oleObject" Target="../embeddings/oleObject1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1.m4a"/><Relationship Id="rId9" Type="http://schemas.openxmlformats.org/officeDocument/2006/relationships/image" Target="../media/image9.wmf"/></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2.m4a"/><Relationship Id="rId7" Type="http://schemas.openxmlformats.org/officeDocument/2006/relationships/image" Target="../media/image25.wmf"/><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oleObject" Target="../embeddings/oleObject21.bin"/><Relationship Id="rId5" Type="http://schemas.openxmlformats.org/officeDocument/2006/relationships/slideLayout" Target="../slideLayouts/slideLayout2.xml"/><Relationship Id="rId4" Type="http://schemas.openxmlformats.org/officeDocument/2006/relationships/audio" Target="../media/media12.m4a"/></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3.m4a"/><Relationship Id="rId7" Type="http://schemas.openxmlformats.org/officeDocument/2006/relationships/image" Target="../media/image26.wmf"/><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oleObject" Target="../embeddings/oleObject22.bin"/><Relationship Id="rId5" Type="http://schemas.openxmlformats.org/officeDocument/2006/relationships/slideLayout" Target="../slideLayouts/slideLayout2.xml"/><Relationship Id="rId4" Type="http://schemas.openxmlformats.org/officeDocument/2006/relationships/audio" Target="../media/media13.m4a"/></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4.m4a"/><Relationship Id="rId7" Type="http://schemas.openxmlformats.org/officeDocument/2006/relationships/image" Target="../media/image27.wmf"/><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oleObject" Target="../embeddings/oleObject23.bin"/><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5.bin"/><Relationship Id="rId3" Type="http://schemas.microsoft.com/office/2007/relationships/media" Target="../media/media15.m4a"/><Relationship Id="rId7" Type="http://schemas.openxmlformats.org/officeDocument/2006/relationships/image" Target="../media/image28.wmf"/><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oleObject" Target="../embeddings/oleObject24.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5.m4a"/><Relationship Id="rId9" Type="http://schemas.openxmlformats.org/officeDocument/2006/relationships/image" Target="../media/image29.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7.bin"/><Relationship Id="rId3" Type="http://schemas.microsoft.com/office/2007/relationships/media" Target="../media/media16.m4a"/><Relationship Id="rId7" Type="http://schemas.openxmlformats.org/officeDocument/2006/relationships/image" Target="../media/image30.wmf"/><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oleObject" Target="../embeddings/oleObject26.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6.m4a"/><Relationship Id="rId9" Type="http://schemas.openxmlformats.org/officeDocument/2006/relationships/image" Target="../media/image31.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9.bin"/><Relationship Id="rId3" Type="http://schemas.microsoft.com/office/2007/relationships/media" Target="../media/media17.m4a"/><Relationship Id="rId7" Type="http://schemas.openxmlformats.org/officeDocument/2006/relationships/image" Target="../media/image32.wmf"/><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oleObject" Target="../embeddings/oleObject28.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7.m4a"/><Relationship Id="rId9" Type="http://schemas.openxmlformats.org/officeDocument/2006/relationships/image" Target="../media/image33.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1.bin"/><Relationship Id="rId3" Type="http://schemas.microsoft.com/office/2007/relationships/media" Target="../media/media18.m4a"/><Relationship Id="rId7" Type="http://schemas.openxmlformats.org/officeDocument/2006/relationships/image" Target="../media/image34.wmf"/><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oleObject" Target="../embeddings/oleObject30.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8.m4a"/><Relationship Id="rId9" Type="http://schemas.openxmlformats.org/officeDocument/2006/relationships/image" Target="../media/image35.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3.bin"/><Relationship Id="rId3" Type="http://schemas.microsoft.com/office/2007/relationships/media" Target="../media/media19.m4a"/><Relationship Id="rId7" Type="http://schemas.openxmlformats.org/officeDocument/2006/relationships/image" Target="../media/image36.wmf"/><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oleObject" Target="../embeddings/oleObject32.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9.m4a"/><Relationship Id="rId9" Type="http://schemas.openxmlformats.org/officeDocument/2006/relationships/image" Target="../media/image34.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5.bin"/><Relationship Id="rId3" Type="http://schemas.microsoft.com/office/2007/relationships/media" Target="../media/media20.m4a"/><Relationship Id="rId7" Type="http://schemas.openxmlformats.org/officeDocument/2006/relationships/image" Target="../media/image37.wmf"/><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oleObject" Target="../embeddings/oleObject34.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0.m4a"/><Relationship Id="rId9" Type="http://schemas.openxmlformats.org/officeDocument/2006/relationships/image" Target="../media/image38.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42.wmf"/><Relationship Id="rId18" Type="http://schemas.openxmlformats.org/officeDocument/2006/relationships/image" Target="../media/image8.png"/><Relationship Id="rId3" Type="http://schemas.microsoft.com/office/2007/relationships/media" Target="../media/media21.m4a"/><Relationship Id="rId7" Type="http://schemas.openxmlformats.org/officeDocument/2006/relationships/image" Target="../media/image39.wmf"/><Relationship Id="rId12" Type="http://schemas.openxmlformats.org/officeDocument/2006/relationships/oleObject" Target="../embeddings/oleObject39.bin"/><Relationship Id="rId17" Type="http://schemas.openxmlformats.org/officeDocument/2006/relationships/image" Target="../media/image44.wmf"/><Relationship Id="rId2" Type="http://schemas.openxmlformats.org/officeDocument/2006/relationships/tags" Target="../tags/tag19.xml"/><Relationship Id="rId16" Type="http://schemas.openxmlformats.org/officeDocument/2006/relationships/oleObject" Target="../embeddings/oleObject41.bin"/><Relationship Id="rId1" Type="http://schemas.openxmlformats.org/officeDocument/2006/relationships/vmlDrawing" Target="../drawings/vmlDrawing18.vml"/><Relationship Id="rId6" Type="http://schemas.openxmlformats.org/officeDocument/2006/relationships/oleObject" Target="../embeddings/oleObject36.bin"/><Relationship Id="rId11" Type="http://schemas.openxmlformats.org/officeDocument/2006/relationships/image" Target="../media/image41.wmf"/><Relationship Id="rId5" Type="http://schemas.openxmlformats.org/officeDocument/2006/relationships/slideLayout" Target="../slideLayouts/slideLayout2.xml"/><Relationship Id="rId15" Type="http://schemas.openxmlformats.org/officeDocument/2006/relationships/image" Target="../media/image43.wmf"/><Relationship Id="rId10" Type="http://schemas.openxmlformats.org/officeDocument/2006/relationships/oleObject" Target="../embeddings/oleObject38.bin"/><Relationship Id="rId4" Type="http://schemas.openxmlformats.org/officeDocument/2006/relationships/audio" Target="../media/media21.m4a"/><Relationship Id="rId9" Type="http://schemas.openxmlformats.org/officeDocument/2006/relationships/image" Target="../media/image40.wmf"/><Relationship Id="rId14" Type="http://schemas.openxmlformats.org/officeDocument/2006/relationships/oleObject" Target="../embeddings/oleObject40.bin"/></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2.m4a"/><Relationship Id="rId7" Type="http://schemas.openxmlformats.org/officeDocument/2006/relationships/image" Target="../media/image44.wmf"/><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oleObject" Target="../embeddings/oleObject42.bin"/><Relationship Id="rId5" Type="http://schemas.openxmlformats.org/officeDocument/2006/relationships/slideLayout" Target="../slideLayouts/slideLayout2.xml"/><Relationship Id="rId4" Type="http://schemas.openxmlformats.org/officeDocument/2006/relationships/audio" Target="../media/media22.m4a"/></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4.m4a"/><Relationship Id="rId7" Type="http://schemas.openxmlformats.org/officeDocument/2006/relationships/image" Target="../media/image45.wmf"/><Relationship Id="rId2" Type="http://schemas.openxmlformats.org/officeDocument/2006/relationships/tags" Target="../tags/tag22.xml"/><Relationship Id="rId1" Type="http://schemas.openxmlformats.org/officeDocument/2006/relationships/vmlDrawing" Target="../drawings/vmlDrawing20.vml"/><Relationship Id="rId6" Type="http://schemas.openxmlformats.org/officeDocument/2006/relationships/oleObject" Target="../embeddings/oleObject43.bin"/><Relationship Id="rId5" Type="http://schemas.openxmlformats.org/officeDocument/2006/relationships/slideLayout" Target="../slideLayouts/slideLayout2.xml"/><Relationship Id="rId4" Type="http://schemas.openxmlformats.org/officeDocument/2006/relationships/audio" Target="../media/media24.m4a"/></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49.wmf"/><Relationship Id="rId3" Type="http://schemas.microsoft.com/office/2007/relationships/media" Target="../media/media25.m4a"/><Relationship Id="rId7" Type="http://schemas.openxmlformats.org/officeDocument/2006/relationships/image" Target="../media/image46.wmf"/><Relationship Id="rId12" Type="http://schemas.openxmlformats.org/officeDocument/2006/relationships/oleObject" Target="../embeddings/oleObject47.bin"/><Relationship Id="rId17" Type="http://schemas.openxmlformats.org/officeDocument/2006/relationships/image" Target="../media/image51.png"/><Relationship Id="rId2" Type="http://schemas.openxmlformats.org/officeDocument/2006/relationships/tags" Target="../tags/tag23.xml"/><Relationship Id="rId16" Type="http://schemas.openxmlformats.org/officeDocument/2006/relationships/image" Target="../media/image8.png"/><Relationship Id="rId1" Type="http://schemas.openxmlformats.org/officeDocument/2006/relationships/vmlDrawing" Target="../drawings/vmlDrawing21.vml"/><Relationship Id="rId6" Type="http://schemas.openxmlformats.org/officeDocument/2006/relationships/oleObject" Target="../embeddings/oleObject44.bin"/><Relationship Id="rId11" Type="http://schemas.openxmlformats.org/officeDocument/2006/relationships/image" Target="../media/image48.wmf"/><Relationship Id="rId5" Type="http://schemas.openxmlformats.org/officeDocument/2006/relationships/slideLayout" Target="../slideLayouts/slideLayout2.xml"/><Relationship Id="rId15" Type="http://schemas.openxmlformats.org/officeDocument/2006/relationships/image" Target="../media/image50.wmf"/><Relationship Id="rId10" Type="http://schemas.openxmlformats.org/officeDocument/2006/relationships/oleObject" Target="../embeddings/oleObject46.bin"/><Relationship Id="rId4" Type="http://schemas.openxmlformats.org/officeDocument/2006/relationships/audio" Target="../media/media25.m4a"/><Relationship Id="rId9" Type="http://schemas.openxmlformats.org/officeDocument/2006/relationships/image" Target="../media/image47.wmf"/><Relationship Id="rId14" Type="http://schemas.openxmlformats.org/officeDocument/2006/relationships/oleObject" Target="../embeddings/oleObject48.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50.bin"/><Relationship Id="rId3" Type="http://schemas.microsoft.com/office/2007/relationships/media" Target="../media/media26.m4a"/><Relationship Id="rId7" Type="http://schemas.openxmlformats.org/officeDocument/2006/relationships/image" Target="../media/image52.wmf"/><Relationship Id="rId2" Type="http://schemas.openxmlformats.org/officeDocument/2006/relationships/tags" Target="../tags/tag24.xml"/><Relationship Id="rId1" Type="http://schemas.openxmlformats.org/officeDocument/2006/relationships/vmlDrawing" Target="../drawings/vmlDrawing22.vml"/><Relationship Id="rId6" Type="http://schemas.openxmlformats.org/officeDocument/2006/relationships/oleObject" Target="../embeddings/oleObject4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6.m4a"/><Relationship Id="rId9" Type="http://schemas.openxmlformats.org/officeDocument/2006/relationships/image" Target="../media/image53.w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2.bin"/><Relationship Id="rId3" Type="http://schemas.microsoft.com/office/2007/relationships/media" Target="../media/media27.m4a"/><Relationship Id="rId7" Type="http://schemas.openxmlformats.org/officeDocument/2006/relationships/image" Target="../media/image54.wmf"/><Relationship Id="rId2" Type="http://schemas.openxmlformats.org/officeDocument/2006/relationships/tags" Target="../tags/tag25.xml"/><Relationship Id="rId1" Type="http://schemas.openxmlformats.org/officeDocument/2006/relationships/vmlDrawing" Target="../drawings/vmlDrawing23.vml"/><Relationship Id="rId6" Type="http://schemas.openxmlformats.org/officeDocument/2006/relationships/oleObject" Target="../embeddings/oleObject5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7.m4a"/><Relationship Id="rId9" Type="http://schemas.openxmlformats.org/officeDocument/2006/relationships/image" Target="../media/image55.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54.bin"/><Relationship Id="rId3" Type="http://schemas.microsoft.com/office/2007/relationships/media" Target="../media/media28.m4a"/><Relationship Id="rId7" Type="http://schemas.openxmlformats.org/officeDocument/2006/relationships/image" Target="../media/image52.wmf"/><Relationship Id="rId12" Type="http://schemas.openxmlformats.org/officeDocument/2006/relationships/image" Target="../media/image8.png"/><Relationship Id="rId2" Type="http://schemas.openxmlformats.org/officeDocument/2006/relationships/tags" Target="../tags/tag26.xml"/><Relationship Id="rId1" Type="http://schemas.openxmlformats.org/officeDocument/2006/relationships/vmlDrawing" Target="../drawings/vmlDrawing24.vml"/><Relationship Id="rId6" Type="http://schemas.openxmlformats.org/officeDocument/2006/relationships/oleObject" Target="../embeddings/oleObject53.bin"/><Relationship Id="rId11" Type="http://schemas.openxmlformats.org/officeDocument/2006/relationships/image" Target="../media/image57.wmf"/><Relationship Id="rId5" Type="http://schemas.openxmlformats.org/officeDocument/2006/relationships/slideLayout" Target="../slideLayouts/slideLayout2.xml"/><Relationship Id="rId10" Type="http://schemas.openxmlformats.org/officeDocument/2006/relationships/oleObject" Target="../embeddings/oleObject55.bin"/><Relationship Id="rId4" Type="http://schemas.openxmlformats.org/officeDocument/2006/relationships/audio" Target="../media/media28.m4a"/><Relationship Id="rId9" Type="http://schemas.openxmlformats.org/officeDocument/2006/relationships/image" Target="../media/image56.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57.bin"/><Relationship Id="rId3" Type="http://schemas.microsoft.com/office/2007/relationships/media" Target="../media/media29.m4a"/><Relationship Id="rId7" Type="http://schemas.openxmlformats.org/officeDocument/2006/relationships/image" Target="../media/image58.wmf"/><Relationship Id="rId2" Type="http://schemas.openxmlformats.org/officeDocument/2006/relationships/tags" Target="../tags/tag27.xml"/><Relationship Id="rId1" Type="http://schemas.openxmlformats.org/officeDocument/2006/relationships/vmlDrawing" Target="../drawings/vmlDrawing25.vml"/><Relationship Id="rId6" Type="http://schemas.openxmlformats.org/officeDocument/2006/relationships/oleObject" Target="../embeddings/oleObject56.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9.m4a"/><Relationship Id="rId9" Type="http://schemas.openxmlformats.org/officeDocument/2006/relationships/image" Target="../media/image59.wmf"/></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59.bin"/><Relationship Id="rId3" Type="http://schemas.microsoft.com/office/2007/relationships/media" Target="../media/media30.m4a"/><Relationship Id="rId7" Type="http://schemas.openxmlformats.org/officeDocument/2006/relationships/image" Target="../media/image60.wmf"/><Relationship Id="rId2" Type="http://schemas.openxmlformats.org/officeDocument/2006/relationships/tags" Target="../tags/tag28.xml"/><Relationship Id="rId1" Type="http://schemas.openxmlformats.org/officeDocument/2006/relationships/vmlDrawing" Target="../drawings/vmlDrawing26.vml"/><Relationship Id="rId6" Type="http://schemas.openxmlformats.org/officeDocument/2006/relationships/oleObject" Target="../embeddings/oleObject58.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0.m4a"/><Relationship Id="rId9" Type="http://schemas.openxmlformats.org/officeDocument/2006/relationships/image" Target="../media/image61.w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61.bin"/><Relationship Id="rId3" Type="http://schemas.microsoft.com/office/2007/relationships/media" Target="../media/media31.m4a"/><Relationship Id="rId7" Type="http://schemas.openxmlformats.org/officeDocument/2006/relationships/image" Target="../media/image62.wmf"/><Relationship Id="rId2" Type="http://schemas.openxmlformats.org/officeDocument/2006/relationships/tags" Target="../tags/tag29.xml"/><Relationship Id="rId1" Type="http://schemas.openxmlformats.org/officeDocument/2006/relationships/vmlDrawing" Target="../drawings/vmlDrawing27.vml"/><Relationship Id="rId6" Type="http://schemas.openxmlformats.org/officeDocument/2006/relationships/oleObject" Target="../embeddings/oleObject60.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1.m4a"/><Relationship Id="rId9" Type="http://schemas.openxmlformats.org/officeDocument/2006/relationships/image" Target="../media/image63.wmf"/></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2.m4a"/><Relationship Id="rId7" Type="http://schemas.openxmlformats.org/officeDocument/2006/relationships/image" Target="../media/image64.wmf"/><Relationship Id="rId2" Type="http://schemas.openxmlformats.org/officeDocument/2006/relationships/tags" Target="../tags/tag30.xml"/><Relationship Id="rId1" Type="http://schemas.openxmlformats.org/officeDocument/2006/relationships/vmlDrawing" Target="../drawings/vmlDrawing28.vml"/><Relationship Id="rId6" Type="http://schemas.openxmlformats.org/officeDocument/2006/relationships/oleObject" Target="../embeddings/oleObject62.bin"/><Relationship Id="rId5" Type="http://schemas.openxmlformats.org/officeDocument/2006/relationships/slideLayout" Target="../slideLayouts/slideLayout2.xml"/><Relationship Id="rId4" Type="http://schemas.openxmlformats.org/officeDocument/2006/relationships/audio" Target="../media/media32.m4a"/></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64.bin"/><Relationship Id="rId13" Type="http://schemas.openxmlformats.org/officeDocument/2006/relationships/image" Target="../media/image68.wmf"/><Relationship Id="rId3" Type="http://schemas.microsoft.com/office/2007/relationships/media" Target="../media/media33.m4a"/><Relationship Id="rId7" Type="http://schemas.openxmlformats.org/officeDocument/2006/relationships/image" Target="../media/image65.wmf"/><Relationship Id="rId12" Type="http://schemas.openxmlformats.org/officeDocument/2006/relationships/oleObject" Target="../embeddings/oleObject66.bin"/><Relationship Id="rId2" Type="http://schemas.openxmlformats.org/officeDocument/2006/relationships/tags" Target="../tags/tag31.xml"/><Relationship Id="rId16" Type="http://schemas.openxmlformats.org/officeDocument/2006/relationships/image" Target="../media/image8.png"/><Relationship Id="rId1" Type="http://schemas.openxmlformats.org/officeDocument/2006/relationships/vmlDrawing" Target="../drawings/vmlDrawing29.vml"/><Relationship Id="rId6" Type="http://schemas.openxmlformats.org/officeDocument/2006/relationships/oleObject" Target="../embeddings/oleObject63.bin"/><Relationship Id="rId11" Type="http://schemas.openxmlformats.org/officeDocument/2006/relationships/image" Target="../media/image67.wmf"/><Relationship Id="rId5" Type="http://schemas.openxmlformats.org/officeDocument/2006/relationships/slideLayout" Target="../slideLayouts/slideLayout2.xml"/><Relationship Id="rId15" Type="http://schemas.openxmlformats.org/officeDocument/2006/relationships/image" Target="../media/image69.wmf"/><Relationship Id="rId10" Type="http://schemas.openxmlformats.org/officeDocument/2006/relationships/oleObject" Target="../embeddings/oleObject65.bin"/><Relationship Id="rId4" Type="http://schemas.openxmlformats.org/officeDocument/2006/relationships/audio" Target="../media/media33.m4a"/><Relationship Id="rId9" Type="http://schemas.openxmlformats.org/officeDocument/2006/relationships/image" Target="../media/image66.wmf"/><Relationship Id="rId14" Type="http://schemas.openxmlformats.org/officeDocument/2006/relationships/oleObject" Target="../embeddings/oleObject67.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69.bin"/><Relationship Id="rId3" Type="http://schemas.microsoft.com/office/2007/relationships/media" Target="../media/media34.m4a"/><Relationship Id="rId7" Type="http://schemas.openxmlformats.org/officeDocument/2006/relationships/image" Target="../media/image70.wmf"/><Relationship Id="rId2" Type="http://schemas.openxmlformats.org/officeDocument/2006/relationships/tags" Target="../tags/tag32.xml"/><Relationship Id="rId1" Type="http://schemas.openxmlformats.org/officeDocument/2006/relationships/vmlDrawing" Target="../drawings/vmlDrawing30.vml"/><Relationship Id="rId6" Type="http://schemas.openxmlformats.org/officeDocument/2006/relationships/oleObject" Target="../embeddings/oleObject68.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4.m4a"/><Relationship Id="rId9" Type="http://schemas.openxmlformats.org/officeDocument/2006/relationships/image" Target="../media/image71.wmf"/></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3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71.bin"/><Relationship Id="rId3" Type="http://schemas.microsoft.com/office/2007/relationships/media" Target="../media/media36.m4a"/><Relationship Id="rId7" Type="http://schemas.openxmlformats.org/officeDocument/2006/relationships/image" Target="../media/image72.wmf"/><Relationship Id="rId12" Type="http://schemas.openxmlformats.org/officeDocument/2006/relationships/image" Target="../media/image8.png"/><Relationship Id="rId2" Type="http://schemas.openxmlformats.org/officeDocument/2006/relationships/tags" Target="../tags/tag34.xml"/><Relationship Id="rId1" Type="http://schemas.openxmlformats.org/officeDocument/2006/relationships/vmlDrawing" Target="../drawings/vmlDrawing31.vml"/><Relationship Id="rId6" Type="http://schemas.openxmlformats.org/officeDocument/2006/relationships/oleObject" Target="../embeddings/oleObject70.bin"/><Relationship Id="rId11" Type="http://schemas.openxmlformats.org/officeDocument/2006/relationships/image" Target="../media/image74.wmf"/><Relationship Id="rId5" Type="http://schemas.openxmlformats.org/officeDocument/2006/relationships/slideLayout" Target="../slideLayouts/slideLayout2.xml"/><Relationship Id="rId10" Type="http://schemas.openxmlformats.org/officeDocument/2006/relationships/oleObject" Target="../embeddings/oleObject72.bin"/><Relationship Id="rId4" Type="http://schemas.openxmlformats.org/officeDocument/2006/relationships/audio" Target="../media/media36.m4a"/><Relationship Id="rId9" Type="http://schemas.openxmlformats.org/officeDocument/2006/relationships/image" Target="../media/image73.wmf"/></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74.bin"/><Relationship Id="rId3" Type="http://schemas.microsoft.com/office/2007/relationships/media" Target="../media/media38.m4a"/><Relationship Id="rId7" Type="http://schemas.openxmlformats.org/officeDocument/2006/relationships/image" Target="../media/image75.wmf"/><Relationship Id="rId2" Type="http://schemas.openxmlformats.org/officeDocument/2006/relationships/tags" Target="../tags/tag36.xml"/><Relationship Id="rId1" Type="http://schemas.openxmlformats.org/officeDocument/2006/relationships/vmlDrawing" Target="../drawings/vmlDrawing32.vml"/><Relationship Id="rId6" Type="http://schemas.openxmlformats.org/officeDocument/2006/relationships/oleObject" Target="../embeddings/oleObject73.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8.m4a"/><Relationship Id="rId9" Type="http://schemas.openxmlformats.org/officeDocument/2006/relationships/image" Target="../media/image76.wmf"/></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9.m4a"/><Relationship Id="rId7" Type="http://schemas.openxmlformats.org/officeDocument/2006/relationships/image" Target="../media/image77.wmf"/><Relationship Id="rId2" Type="http://schemas.openxmlformats.org/officeDocument/2006/relationships/tags" Target="../tags/tag37.xml"/><Relationship Id="rId1" Type="http://schemas.openxmlformats.org/officeDocument/2006/relationships/vmlDrawing" Target="../drawings/vmlDrawing33.vml"/><Relationship Id="rId6" Type="http://schemas.openxmlformats.org/officeDocument/2006/relationships/oleObject" Target="../embeddings/oleObject75.bin"/><Relationship Id="rId5" Type="http://schemas.openxmlformats.org/officeDocument/2006/relationships/slideLayout" Target="../slideLayouts/slideLayout2.xml"/><Relationship Id="rId4" Type="http://schemas.openxmlformats.org/officeDocument/2006/relationships/audio" Target="../media/media39.m4a"/></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m4a"/><Relationship Id="rId7" Type="http://schemas.openxmlformats.org/officeDocument/2006/relationships/image" Target="../media/image9.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77.bin"/><Relationship Id="rId3" Type="http://schemas.microsoft.com/office/2007/relationships/media" Target="../media/media40.m4a"/><Relationship Id="rId7" Type="http://schemas.openxmlformats.org/officeDocument/2006/relationships/image" Target="../media/image78.wmf"/><Relationship Id="rId12" Type="http://schemas.openxmlformats.org/officeDocument/2006/relationships/image" Target="../media/image8.png"/><Relationship Id="rId2" Type="http://schemas.openxmlformats.org/officeDocument/2006/relationships/tags" Target="../tags/tag38.xml"/><Relationship Id="rId1" Type="http://schemas.openxmlformats.org/officeDocument/2006/relationships/vmlDrawing" Target="../drawings/vmlDrawing34.vml"/><Relationship Id="rId6" Type="http://schemas.openxmlformats.org/officeDocument/2006/relationships/oleObject" Target="../embeddings/oleObject76.bin"/><Relationship Id="rId11" Type="http://schemas.openxmlformats.org/officeDocument/2006/relationships/image" Target="../media/image80.wmf"/><Relationship Id="rId5" Type="http://schemas.openxmlformats.org/officeDocument/2006/relationships/slideLayout" Target="../slideLayouts/slideLayout2.xml"/><Relationship Id="rId10" Type="http://schemas.openxmlformats.org/officeDocument/2006/relationships/oleObject" Target="../embeddings/oleObject78.bin"/><Relationship Id="rId4" Type="http://schemas.openxmlformats.org/officeDocument/2006/relationships/audio" Target="../media/media40.m4a"/><Relationship Id="rId9" Type="http://schemas.openxmlformats.org/officeDocument/2006/relationships/image" Target="../media/image79.wmf"/></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80.bin"/><Relationship Id="rId13" Type="http://schemas.openxmlformats.org/officeDocument/2006/relationships/image" Target="../media/image79.wmf"/><Relationship Id="rId18" Type="http://schemas.openxmlformats.org/officeDocument/2006/relationships/image" Target="../media/image8.png"/><Relationship Id="rId3" Type="http://schemas.microsoft.com/office/2007/relationships/media" Target="../media/media41.m4a"/><Relationship Id="rId7" Type="http://schemas.openxmlformats.org/officeDocument/2006/relationships/image" Target="../media/image81.wmf"/><Relationship Id="rId12" Type="http://schemas.openxmlformats.org/officeDocument/2006/relationships/oleObject" Target="../embeddings/oleObject82.bin"/><Relationship Id="rId17" Type="http://schemas.openxmlformats.org/officeDocument/2006/relationships/image" Target="../media/image84.wmf"/><Relationship Id="rId2" Type="http://schemas.openxmlformats.org/officeDocument/2006/relationships/tags" Target="../tags/tag39.xml"/><Relationship Id="rId16" Type="http://schemas.openxmlformats.org/officeDocument/2006/relationships/oleObject" Target="../embeddings/oleObject84.bin"/><Relationship Id="rId1" Type="http://schemas.openxmlformats.org/officeDocument/2006/relationships/vmlDrawing" Target="../drawings/vmlDrawing35.vml"/><Relationship Id="rId6" Type="http://schemas.openxmlformats.org/officeDocument/2006/relationships/oleObject" Target="../embeddings/oleObject79.bin"/><Relationship Id="rId11" Type="http://schemas.openxmlformats.org/officeDocument/2006/relationships/image" Target="../media/image83.wmf"/><Relationship Id="rId5" Type="http://schemas.openxmlformats.org/officeDocument/2006/relationships/slideLayout" Target="../slideLayouts/slideLayout2.xml"/><Relationship Id="rId15" Type="http://schemas.openxmlformats.org/officeDocument/2006/relationships/image" Target="../media/image78.wmf"/><Relationship Id="rId10" Type="http://schemas.openxmlformats.org/officeDocument/2006/relationships/oleObject" Target="../embeddings/oleObject81.bin"/><Relationship Id="rId4" Type="http://schemas.openxmlformats.org/officeDocument/2006/relationships/audio" Target="../media/media41.m4a"/><Relationship Id="rId9" Type="http://schemas.openxmlformats.org/officeDocument/2006/relationships/image" Target="../media/image82.wmf"/><Relationship Id="rId14" Type="http://schemas.openxmlformats.org/officeDocument/2006/relationships/oleObject" Target="../embeddings/oleObject83.bin"/></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86.bin"/><Relationship Id="rId13" Type="http://schemas.openxmlformats.org/officeDocument/2006/relationships/image" Target="../media/image87.wmf"/><Relationship Id="rId18" Type="http://schemas.openxmlformats.org/officeDocument/2006/relationships/oleObject" Target="../embeddings/oleObject91.bin"/><Relationship Id="rId3" Type="http://schemas.microsoft.com/office/2007/relationships/media" Target="../media/media42.m4a"/><Relationship Id="rId7" Type="http://schemas.openxmlformats.org/officeDocument/2006/relationships/image" Target="../media/image85.wmf"/><Relationship Id="rId12" Type="http://schemas.openxmlformats.org/officeDocument/2006/relationships/oleObject" Target="../embeddings/oleObject88.bin"/><Relationship Id="rId17" Type="http://schemas.openxmlformats.org/officeDocument/2006/relationships/image" Target="../media/image88.wmf"/><Relationship Id="rId2" Type="http://schemas.openxmlformats.org/officeDocument/2006/relationships/tags" Target="../tags/tag40.xml"/><Relationship Id="rId16" Type="http://schemas.openxmlformats.org/officeDocument/2006/relationships/oleObject" Target="../embeddings/oleObject90.bin"/><Relationship Id="rId20" Type="http://schemas.openxmlformats.org/officeDocument/2006/relationships/image" Target="../media/image8.png"/><Relationship Id="rId1" Type="http://schemas.openxmlformats.org/officeDocument/2006/relationships/vmlDrawing" Target="../drawings/vmlDrawing36.vml"/><Relationship Id="rId6" Type="http://schemas.openxmlformats.org/officeDocument/2006/relationships/oleObject" Target="../embeddings/oleObject85.bin"/><Relationship Id="rId11" Type="http://schemas.openxmlformats.org/officeDocument/2006/relationships/image" Target="../media/image86.wmf"/><Relationship Id="rId5" Type="http://schemas.openxmlformats.org/officeDocument/2006/relationships/slideLayout" Target="../slideLayouts/slideLayout2.xml"/><Relationship Id="rId15" Type="http://schemas.openxmlformats.org/officeDocument/2006/relationships/image" Target="../media/image78.wmf"/><Relationship Id="rId10" Type="http://schemas.openxmlformats.org/officeDocument/2006/relationships/oleObject" Target="../embeddings/oleObject87.bin"/><Relationship Id="rId19" Type="http://schemas.openxmlformats.org/officeDocument/2006/relationships/image" Target="../media/image89.wmf"/><Relationship Id="rId4" Type="http://schemas.openxmlformats.org/officeDocument/2006/relationships/audio" Target="../media/media42.m4a"/><Relationship Id="rId9" Type="http://schemas.openxmlformats.org/officeDocument/2006/relationships/image" Target="../media/image79.wmf"/><Relationship Id="rId14" Type="http://schemas.openxmlformats.org/officeDocument/2006/relationships/oleObject" Target="../embeddings/oleObject89.bin"/></Relationships>
</file>

<file path=ppt/slides/_rels/slide4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3.m4a"/><Relationship Id="rId7" Type="http://schemas.openxmlformats.org/officeDocument/2006/relationships/image" Target="../media/image90.wmf"/><Relationship Id="rId2" Type="http://schemas.openxmlformats.org/officeDocument/2006/relationships/tags" Target="../tags/tag41.xml"/><Relationship Id="rId1" Type="http://schemas.openxmlformats.org/officeDocument/2006/relationships/vmlDrawing" Target="../drawings/vmlDrawing37.vml"/><Relationship Id="rId6" Type="http://schemas.openxmlformats.org/officeDocument/2006/relationships/oleObject" Target="../embeddings/oleObject92.bin"/><Relationship Id="rId5" Type="http://schemas.openxmlformats.org/officeDocument/2006/relationships/slideLayout" Target="../slideLayouts/slideLayout2.xml"/><Relationship Id="rId4" Type="http://schemas.openxmlformats.org/officeDocument/2006/relationships/audio" Target="../media/media43.m4a"/></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4.m4a"/><Relationship Id="rId7" Type="http://schemas.openxmlformats.org/officeDocument/2006/relationships/image" Target="../media/image79.wmf"/><Relationship Id="rId2" Type="http://schemas.openxmlformats.org/officeDocument/2006/relationships/tags" Target="../tags/tag42.xml"/><Relationship Id="rId1" Type="http://schemas.openxmlformats.org/officeDocument/2006/relationships/vmlDrawing" Target="../drawings/vmlDrawing38.vml"/><Relationship Id="rId6" Type="http://schemas.openxmlformats.org/officeDocument/2006/relationships/oleObject" Target="../embeddings/oleObject93.bin"/><Relationship Id="rId5" Type="http://schemas.openxmlformats.org/officeDocument/2006/relationships/slideLayout" Target="../slideLayouts/slideLayout2.xml"/><Relationship Id="rId4" Type="http://schemas.openxmlformats.org/officeDocument/2006/relationships/audio" Target="../media/media44.m4a"/></Relationships>
</file>

<file path=ppt/slides/_rels/slide45.xml.rels><?xml version="1.0" encoding="UTF-8" standalone="yes"?>
<Relationships xmlns="http://schemas.openxmlformats.org/package/2006/relationships"><Relationship Id="rId3" Type="http://schemas.openxmlformats.org/officeDocument/2006/relationships/audio" Target="../media/media45.m4a"/><Relationship Id="rId2" Type="http://schemas.microsoft.com/office/2007/relationships/media" Target="../media/media45.m4a"/><Relationship Id="rId1" Type="http://schemas.openxmlformats.org/officeDocument/2006/relationships/tags" Target="../tags/tag4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07/relationships/media" Target="../media/media46.m4a"/><Relationship Id="rId7" Type="http://schemas.openxmlformats.org/officeDocument/2006/relationships/image" Target="../media/image91.wmf"/><Relationship Id="rId2" Type="http://schemas.openxmlformats.org/officeDocument/2006/relationships/tags" Target="../tags/tag44.xml"/><Relationship Id="rId1" Type="http://schemas.openxmlformats.org/officeDocument/2006/relationships/vmlDrawing" Target="../drawings/vmlDrawing39.vml"/><Relationship Id="rId6" Type="http://schemas.openxmlformats.org/officeDocument/2006/relationships/oleObject" Target="../embeddings/oleObject94.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6.m4a"/><Relationship Id="rId9" Type="http://schemas.openxmlformats.org/officeDocument/2006/relationships/image" Target="../media/image93.png"/></Relationships>
</file>

<file path=ppt/slides/_rels/slide47.xml.rels><?xml version="1.0" encoding="UTF-8" standalone="yes"?>
<Relationships xmlns="http://schemas.openxmlformats.org/package/2006/relationships"><Relationship Id="rId8" Type="http://schemas.openxmlformats.org/officeDocument/2006/relationships/image" Target="../media/image79.wmf"/><Relationship Id="rId3" Type="http://schemas.microsoft.com/office/2007/relationships/media" Target="../media/media47.m4a"/><Relationship Id="rId7" Type="http://schemas.openxmlformats.org/officeDocument/2006/relationships/oleObject" Target="../embeddings/oleObject77.bin"/><Relationship Id="rId2" Type="http://schemas.openxmlformats.org/officeDocument/2006/relationships/tags" Target="../tags/tag45.xml"/><Relationship Id="rId1" Type="http://schemas.openxmlformats.org/officeDocument/2006/relationships/vmlDrawing" Target="../drawings/vmlDrawing40.vml"/><Relationship Id="rId6" Type="http://schemas.openxmlformats.org/officeDocument/2006/relationships/image" Target="../media/image93.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7.m4a"/><Relationship Id="rId9"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audio" Target="../media/media48.m4a"/><Relationship Id="rId2" Type="http://schemas.microsoft.com/office/2007/relationships/media" Target="../media/media48.m4a"/><Relationship Id="rId1" Type="http://schemas.openxmlformats.org/officeDocument/2006/relationships/tags" Target="../tags/tag46.xml"/><Relationship Id="rId6" Type="http://schemas.openxmlformats.org/officeDocument/2006/relationships/image" Target="../media/image51.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audio" Target="../media/media49.m4a"/><Relationship Id="rId2" Type="http://schemas.microsoft.com/office/2007/relationships/media" Target="../media/media49.m4a"/><Relationship Id="rId1" Type="http://schemas.openxmlformats.org/officeDocument/2006/relationships/tags" Target="../tags/tag47.xml"/><Relationship Id="rId6" Type="http://schemas.openxmlformats.org/officeDocument/2006/relationships/image" Target="../media/image51.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m4a"/><Relationship Id="rId7" Type="http://schemas.openxmlformats.org/officeDocument/2006/relationships/image" Target="../media/image10.w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50.xml.rels><?xml version="1.0" encoding="UTF-8" standalone="yes"?>
<Relationships xmlns="http://schemas.openxmlformats.org/package/2006/relationships"><Relationship Id="rId3" Type="http://schemas.openxmlformats.org/officeDocument/2006/relationships/audio" Target="../media/media50.m4a"/><Relationship Id="rId2" Type="http://schemas.microsoft.com/office/2007/relationships/media" Target="../media/media50.m4a"/><Relationship Id="rId1" Type="http://schemas.openxmlformats.org/officeDocument/2006/relationships/tags" Target="../tags/tag4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4.wmf"/><Relationship Id="rId3" Type="http://schemas.microsoft.com/office/2007/relationships/media" Target="../media/media6.m4a"/><Relationship Id="rId7" Type="http://schemas.openxmlformats.org/officeDocument/2006/relationships/image" Target="../media/image11.wmf"/><Relationship Id="rId12" Type="http://schemas.openxmlformats.org/officeDocument/2006/relationships/oleObject" Target="../embeddings/oleObject6.bin"/><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13.wmf"/><Relationship Id="rId5" Type="http://schemas.openxmlformats.org/officeDocument/2006/relationships/slideLayout" Target="../slideLayouts/slideLayout2.xml"/><Relationship Id="rId10" Type="http://schemas.openxmlformats.org/officeDocument/2006/relationships/oleObject" Target="../embeddings/oleObject5.bin"/><Relationship Id="rId4" Type="http://schemas.openxmlformats.org/officeDocument/2006/relationships/audio" Target="../media/media6.m4a"/><Relationship Id="rId9" Type="http://schemas.openxmlformats.org/officeDocument/2006/relationships/image" Target="../media/image12.wmf"/><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bin"/><Relationship Id="rId3" Type="http://schemas.microsoft.com/office/2007/relationships/media" Target="../media/media7.m4a"/><Relationship Id="rId7" Type="http://schemas.openxmlformats.org/officeDocument/2006/relationships/image" Target="../media/image15.wmf"/><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17.wmf"/><Relationship Id="rId5" Type="http://schemas.openxmlformats.org/officeDocument/2006/relationships/slideLayout" Target="../slideLayouts/slideLayout2.xml"/><Relationship Id="rId10" Type="http://schemas.openxmlformats.org/officeDocument/2006/relationships/oleObject" Target="../embeddings/oleObject9.bin"/><Relationship Id="rId4" Type="http://schemas.openxmlformats.org/officeDocument/2006/relationships/audio" Target="../media/media7.m4a"/><Relationship Id="rId9" Type="http://schemas.openxmlformats.org/officeDocument/2006/relationships/image" Target="../media/image16.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1.bin"/><Relationship Id="rId3" Type="http://schemas.microsoft.com/office/2007/relationships/media" Target="../media/media8.m4a"/><Relationship Id="rId7" Type="http://schemas.openxmlformats.org/officeDocument/2006/relationships/image" Target="../media/image14.wmf"/><Relationship Id="rId12" Type="http://schemas.openxmlformats.org/officeDocument/2006/relationships/image" Target="../media/image8.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10.bin"/><Relationship Id="rId11" Type="http://schemas.openxmlformats.org/officeDocument/2006/relationships/image" Target="../media/image19.wmf"/><Relationship Id="rId5" Type="http://schemas.openxmlformats.org/officeDocument/2006/relationships/slideLayout" Target="../slideLayouts/slideLayout2.xml"/><Relationship Id="rId10" Type="http://schemas.openxmlformats.org/officeDocument/2006/relationships/oleObject" Target="../embeddings/oleObject12.bin"/><Relationship Id="rId4" Type="http://schemas.openxmlformats.org/officeDocument/2006/relationships/audio" Target="../media/media8.m4a"/><Relationship Id="rId9" Type="http://schemas.openxmlformats.org/officeDocument/2006/relationships/image" Target="../media/image18.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4.bin"/><Relationship Id="rId3" Type="http://schemas.microsoft.com/office/2007/relationships/media" Target="../media/media9.m4a"/><Relationship Id="rId7" Type="http://schemas.openxmlformats.org/officeDocument/2006/relationships/image" Target="../media/image20.wmf"/><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9.m4a"/><Relationship Id="rId9" Type="http://schemas.openxmlformats.org/officeDocument/2006/relationships/image" Target="../media/image2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Linear algebra</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835A6F19-B957-408B-9FB0-29CDE7F73B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0411"/>
    </mc:Choice>
    <mc:Fallback xmlns="">
      <p:transition spd="slow" advTm="10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pivoting</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Applying this here, we would now have:</a:t>
            </a:r>
          </a:p>
          <a:p>
            <a:endParaRPr lang="en-US" dirty="0"/>
          </a:p>
          <a:p>
            <a:endParaRPr lang="en-US" dirty="0"/>
          </a:p>
          <a:p>
            <a:endParaRPr lang="en-US" dirty="0"/>
          </a:p>
          <a:p>
            <a:pPr lvl="1"/>
            <a:r>
              <a:rPr lang="en-US" dirty="0"/>
              <a:t>Adding </a:t>
            </a:r>
            <a:r>
              <a:rPr lang="en-US" dirty="0">
                <a:latin typeface="Times New Roman" panose="02020603050405020304" pitchFamily="18" charset="0"/>
              </a:rPr>
              <a:t>–0.00001</a:t>
            </a:r>
            <a:r>
              <a:rPr lang="en-US" dirty="0"/>
              <a:t> times Row 1 onto Row 2 now leaves Row 2</a:t>
            </a:r>
            <a:br>
              <a:rPr lang="en-US" dirty="0"/>
            </a:br>
            <a:r>
              <a:rPr lang="en-US" dirty="0"/>
              <a:t>unchanged:</a:t>
            </a:r>
          </a:p>
          <a:p>
            <a:pPr lvl="1"/>
            <a:endParaRPr lang="en-US" dirty="0"/>
          </a:p>
          <a:p>
            <a:pPr lvl="1"/>
            <a:endParaRPr lang="en-US" dirty="0"/>
          </a:p>
          <a:p>
            <a:pPr lvl="1"/>
            <a:r>
              <a:rPr lang="en-US" dirty="0"/>
              <a:t>Applying backward substitution, gives us that </a:t>
            </a:r>
          </a:p>
          <a:p>
            <a:endParaRPr lang="en-US" dirty="0"/>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9" name="Object 8">
            <a:extLst>
              <a:ext uri="{FF2B5EF4-FFF2-40B4-BE49-F238E27FC236}">
                <a16:creationId xmlns:a16="http://schemas.microsoft.com/office/drawing/2014/main" id="{F2F7D44E-1878-4804-92AC-C8452AC0D757}"/>
              </a:ext>
            </a:extLst>
          </p:cNvPr>
          <p:cNvGraphicFramePr>
            <a:graphicFrameLocks noChangeAspect="1"/>
          </p:cNvGraphicFramePr>
          <p:nvPr>
            <p:extLst>
              <p:ext uri="{D42A27DB-BD31-4B8C-83A1-F6EECF244321}">
                <p14:modId xmlns:p14="http://schemas.microsoft.com/office/powerpoint/2010/main" val="188355041"/>
              </p:ext>
            </p:extLst>
          </p:nvPr>
        </p:nvGraphicFramePr>
        <p:xfrm>
          <a:off x="2020115" y="2107487"/>
          <a:ext cx="2182813" cy="881062"/>
        </p:xfrm>
        <a:graphic>
          <a:graphicData uri="http://schemas.openxmlformats.org/presentationml/2006/ole">
            <mc:AlternateContent xmlns:mc="http://schemas.openxmlformats.org/markup-compatibility/2006">
              <mc:Choice xmlns:v="urn:schemas-microsoft-com:vml" Requires="v">
                <p:oleObj spid="_x0000_s7174" name="Equation" r:id="rId6" imgW="977760" imgH="393480" progId="Equation.DSMT4">
                  <p:embed/>
                </p:oleObj>
              </mc:Choice>
              <mc:Fallback>
                <p:oleObj name="Equation" r:id="rId6" imgW="977760" imgH="393480" progId="Equation.DSMT4">
                  <p:embed/>
                  <p:pic>
                    <p:nvPicPr>
                      <p:cNvPr id="12" name="Object 11">
                        <a:extLst>
                          <a:ext uri="{FF2B5EF4-FFF2-40B4-BE49-F238E27FC236}">
                            <a16:creationId xmlns:a16="http://schemas.microsoft.com/office/drawing/2014/main" id="{1C24840A-5992-4337-ADBB-B3B556455C02}"/>
                          </a:ext>
                        </a:extLst>
                      </p:cNvPr>
                      <p:cNvPicPr/>
                      <p:nvPr/>
                    </p:nvPicPr>
                    <p:blipFill>
                      <a:blip r:embed="rId7"/>
                      <a:stretch>
                        <a:fillRect/>
                      </a:stretch>
                    </p:blipFill>
                    <p:spPr>
                      <a:xfrm>
                        <a:off x="2020115" y="2107487"/>
                        <a:ext cx="2182813" cy="88106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85E1E4E-4003-4D26-9C5B-F11B4AEF501D}"/>
              </a:ext>
            </a:extLst>
          </p:cNvPr>
          <p:cNvGraphicFramePr>
            <a:graphicFrameLocks noChangeAspect="1"/>
          </p:cNvGraphicFramePr>
          <p:nvPr>
            <p:extLst>
              <p:ext uri="{D42A27DB-BD31-4B8C-83A1-F6EECF244321}">
                <p14:modId xmlns:p14="http://schemas.microsoft.com/office/powerpoint/2010/main" val="799571705"/>
              </p:ext>
            </p:extLst>
          </p:nvPr>
        </p:nvGraphicFramePr>
        <p:xfrm>
          <a:off x="4302125" y="2108200"/>
          <a:ext cx="2409825" cy="881063"/>
        </p:xfrm>
        <a:graphic>
          <a:graphicData uri="http://schemas.openxmlformats.org/presentationml/2006/ole">
            <mc:AlternateContent xmlns:mc="http://schemas.openxmlformats.org/markup-compatibility/2006">
              <mc:Choice xmlns:v="urn:schemas-microsoft-com:vml" Requires="v">
                <p:oleObj spid="_x0000_s7175" name="Equation" r:id="rId8" imgW="1079280" imgH="393480" progId="Equation.DSMT4">
                  <p:embed/>
                </p:oleObj>
              </mc:Choice>
              <mc:Fallback>
                <p:oleObj name="Equation" r:id="rId8" imgW="1079280" imgH="393480" progId="Equation.DSMT4">
                  <p:embed/>
                  <p:pic>
                    <p:nvPicPr>
                      <p:cNvPr id="9" name="Object 8">
                        <a:extLst>
                          <a:ext uri="{FF2B5EF4-FFF2-40B4-BE49-F238E27FC236}">
                            <a16:creationId xmlns:a16="http://schemas.microsoft.com/office/drawing/2014/main" id="{F2F7D44E-1878-4804-92AC-C8452AC0D757}"/>
                          </a:ext>
                        </a:extLst>
                      </p:cNvPr>
                      <p:cNvPicPr/>
                      <p:nvPr/>
                    </p:nvPicPr>
                    <p:blipFill>
                      <a:blip r:embed="rId9"/>
                      <a:stretch>
                        <a:fillRect/>
                      </a:stretch>
                    </p:blipFill>
                    <p:spPr>
                      <a:xfrm>
                        <a:off x="4302125" y="2108200"/>
                        <a:ext cx="2409825" cy="88106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EA9FFD3-8CAC-4287-820D-2C5938F45B58}"/>
              </a:ext>
            </a:extLst>
          </p:cNvPr>
          <p:cNvGraphicFramePr>
            <a:graphicFrameLocks noChangeAspect="1"/>
          </p:cNvGraphicFramePr>
          <p:nvPr>
            <p:extLst>
              <p:ext uri="{D42A27DB-BD31-4B8C-83A1-F6EECF244321}">
                <p14:modId xmlns:p14="http://schemas.microsoft.com/office/powerpoint/2010/main" val="70079290"/>
              </p:ext>
            </p:extLst>
          </p:nvPr>
        </p:nvGraphicFramePr>
        <p:xfrm>
          <a:off x="4302125" y="3676651"/>
          <a:ext cx="1728788" cy="881062"/>
        </p:xfrm>
        <a:graphic>
          <a:graphicData uri="http://schemas.openxmlformats.org/presentationml/2006/ole">
            <mc:AlternateContent xmlns:mc="http://schemas.openxmlformats.org/markup-compatibility/2006">
              <mc:Choice xmlns:v="urn:schemas-microsoft-com:vml" Requires="v">
                <p:oleObj spid="_x0000_s7176" name="Equation" r:id="rId10" imgW="774360" imgH="393480" progId="Equation.DSMT4">
                  <p:embed/>
                </p:oleObj>
              </mc:Choice>
              <mc:Fallback>
                <p:oleObj name="Equation" r:id="rId10" imgW="774360" imgH="393480" progId="Equation.DSMT4">
                  <p:embed/>
                  <p:pic>
                    <p:nvPicPr>
                      <p:cNvPr id="10" name="Object 9">
                        <a:extLst>
                          <a:ext uri="{FF2B5EF4-FFF2-40B4-BE49-F238E27FC236}">
                            <a16:creationId xmlns:a16="http://schemas.microsoft.com/office/drawing/2014/main" id="{485E1E4E-4003-4D26-9C5B-F11B4AEF501D}"/>
                          </a:ext>
                        </a:extLst>
                      </p:cNvPr>
                      <p:cNvPicPr/>
                      <p:nvPr/>
                    </p:nvPicPr>
                    <p:blipFill>
                      <a:blip r:embed="rId11"/>
                      <a:stretch>
                        <a:fillRect/>
                      </a:stretch>
                    </p:blipFill>
                    <p:spPr>
                      <a:xfrm>
                        <a:off x="4302125" y="3676651"/>
                        <a:ext cx="1728788" cy="881062"/>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A4DB74ED-8D20-4041-A8C2-4EE3EF29918B}"/>
              </a:ext>
            </a:extLst>
          </p:cNvPr>
          <p:cNvGraphicFramePr>
            <a:graphicFrameLocks noChangeAspect="1"/>
          </p:cNvGraphicFramePr>
          <p:nvPr>
            <p:extLst>
              <p:ext uri="{D42A27DB-BD31-4B8C-83A1-F6EECF244321}">
                <p14:modId xmlns:p14="http://schemas.microsoft.com/office/powerpoint/2010/main" val="3075489693"/>
              </p:ext>
            </p:extLst>
          </p:nvPr>
        </p:nvGraphicFramePr>
        <p:xfrm>
          <a:off x="4061619" y="5245100"/>
          <a:ext cx="1020762" cy="881063"/>
        </p:xfrm>
        <a:graphic>
          <a:graphicData uri="http://schemas.openxmlformats.org/presentationml/2006/ole">
            <mc:AlternateContent xmlns:mc="http://schemas.openxmlformats.org/markup-compatibility/2006">
              <mc:Choice xmlns:v="urn:schemas-microsoft-com:vml" Requires="v">
                <p:oleObj spid="_x0000_s7177" name="Equation" r:id="rId12" imgW="457200" imgH="393480" progId="Equation.DSMT4">
                  <p:embed/>
                </p:oleObj>
              </mc:Choice>
              <mc:Fallback>
                <p:oleObj name="Equation" r:id="rId12" imgW="457200" imgH="393480" progId="Equation.DSMT4">
                  <p:embed/>
                  <p:pic>
                    <p:nvPicPr>
                      <p:cNvPr id="8" name="Object 7">
                        <a:extLst>
                          <a:ext uri="{FF2B5EF4-FFF2-40B4-BE49-F238E27FC236}">
                            <a16:creationId xmlns:a16="http://schemas.microsoft.com/office/drawing/2014/main" id="{DB1A2FCE-A75F-49F7-B10C-0DB11E2F7DE9}"/>
                          </a:ext>
                        </a:extLst>
                      </p:cNvPr>
                      <p:cNvPicPr/>
                      <p:nvPr/>
                    </p:nvPicPr>
                    <p:blipFill>
                      <a:blip r:embed="rId13"/>
                      <a:stretch>
                        <a:fillRect/>
                      </a:stretch>
                    </p:blipFill>
                    <p:spPr>
                      <a:xfrm>
                        <a:off x="4061619" y="5245100"/>
                        <a:ext cx="1020762" cy="881063"/>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6C1F4D5B-FF48-4ABA-B69D-1F51F1FDD6A2}"/>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09809246"/>
      </p:ext>
    </p:extLst>
  </p:cSld>
  <p:clrMapOvr>
    <a:masterClrMapping/>
  </p:clrMapOvr>
  <mc:AlternateContent xmlns:mc="http://schemas.openxmlformats.org/markup-compatibility/2006" xmlns:p14="http://schemas.microsoft.com/office/powerpoint/2010/main">
    <mc:Choice Requires="p14">
      <p:transition spd="slow" p14:dur="2000" advTm="74843"/>
    </mc:Choice>
    <mc:Fallback xmlns="">
      <p:transition spd="slow" advTm="74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Gaussian elimination with partial pivoting</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Thus, you could describe the Gaussian elimination algorithm</a:t>
            </a:r>
            <a:br>
              <a:rPr lang="en-US" dirty="0"/>
            </a:br>
            <a:r>
              <a:rPr lang="en-US" dirty="0"/>
              <a:t>where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m</a:t>
            </a:r>
            <a:r>
              <a:rPr lang="en-US" dirty="0"/>
              <a:t> so that </a:t>
            </a:r>
            <a:r>
              <a:rPr lang="en-US" i="1" dirty="0">
                <a:latin typeface="Times New Roman" panose="02020603050405020304" pitchFamily="18" charset="0"/>
              </a:rPr>
              <a:t>A</a:t>
            </a:r>
            <a:r>
              <a:rPr lang="en-US" dirty="0"/>
              <a:t> is an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a:t>
            </a:r>
            <a:r>
              <a:rPr lang="en-US" dirty="0"/>
              <a:t> matrix as follows:</a:t>
            </a:r>
          </a:p>
          <a:p>
            <a:pPr marL="857250" lvl="1" indent="-457200">
              <a:buFont typeface="+mj-lt"/>
              <a:buAutoNum type="arabicPeriod"/>
            </a:pPr>
            <a:r>
              <a:rPr lang="en-US" sz="1900" dirty="0"/>
              <a:t>Create the </a:t>
            </a:r>
            <a:r>
              <a:rPr lang="en-US" sz="2000" i="1" dirty="0">
                <a:latin typeface="Times New Roman" panose="02020603050405020304" pitchFamily="18" charset="0"/>
              </a:rPr>
              <a:t>m</a:t>
            </a:r>
            <a:r>
              <a:rPr lang="en-US" sz="2000" dirty="0">
                <a:latin typeface="Times New Roman" panose="02020603050405020304" pitchFamily="18" charset="0"/>
              </a:rPr>
              <a:t> × (</a:t>
            </a:r>
            <a:r>
              <a:rPr lang="en-US" sz="2000" i="1" dirty="0">
                <a:latin typeface="Times New Roman" panose="02020603050405020304" pitchFamily="18" charset="0"/>
              </a:rPr>
              <a:t>n</a:t>
            </a:r>
            <a:r>
              <a:rPr lang="en-US" sz="2000" dirty="0">
                <a:latin typeface="Times New Roman" panose="02020603050405020304" pitchFamily="18" charset="0"/>
              </a:rPr>
              <a:t> + 1)</a:t>
            </a:r>
            <a:r>
              <a:rPr lang="en-US" sz="2000" dirty="0"/>
              <a:t> </a:t>
            </a:r>
            <a:r>
              <a:rPr lang="en-US" sz="1900" dirty="0"/>
              <a:t>augmented matrix </a:t>
            </a:r>
          </a:p>
          <a:p>
            <a:pPr marL="857250" lvl="1" indent="-457200">
              <a:buFont typeface="+mj-lt"/>
              <a:buAutoNum type="arabicPeriod"/>
            </a:pPr>
            <a:r>
              <a:rPr lang="en-US" sz="1900" dirty="0"/>
              <a:t>Assign </a:t>
            </a:r>
            <a:r>
              <a:rPr lang="en-US" sz="1900" i="1" dirty="0" err="1">
                <a:latin typeface="Times New Roman" panose="02020603050405020304" pitchFamily="18" charset="0"/>
              </a:rPr>
              <a:t>i</a:t>
            </a:r>
            <a:r>
              <a:rPr lang="en-US" sz="1900" dirty="0">
                <a:latin typeface="Times New Roman" panose="02020603050405020304" pitchFamily="18" charset="0"/>
              </a:rPr>
              <a:t> ← 1</a:t>
            </a:r>
            <a:r>
              <a:rPr lang="en-US" sz="1900" dirty="0"/>
              <a:t> and </a:t>
            </a:r>
            <a:r>
              <a:rPr lang="en-US" sz="1900" i="1" dirty="0">
                <a:latin typeface="Times New Roman" panose="02020603050405020304" pitchFamily="18" charset="0"/>
              </a:rPr>
              <a:t>j</a:t>
            </a:r>
            <a:r>
              <a:rPr lang="en-US" sz="1900" dirty="0">
                <a:latin typeface="Times New Roman" panose="02020603050405020304" pitchFamily="18" charset="0"/>
              </a:rPr>
              <a:t> ← 1</a:t>
            </a:r>
          </a:p>
          <a:p>
            <a:pPr marL="857250" lvl="1" indent="-457200">
              <a:buFont typeface="+mj-lt"/>
              <a:buAutoNum type="arabicPeriod"/>
            </a:pPr>
            <a:r>
              <a:rPr lang="en-US" sz="1900" dirty="0" smtClean="0"/>
              <a:t>While  </a:t>
            </a:r>
            <a:r>
              <a:rPr lang="en-US" sz="1900" i="1" dirty="0">
                <a:latin typeface="Times New Roman" panose="02020603050405020304" pitchFamily="18" charset="0"/>
              </a:rPr>
              <a:t>j ≤ n </a:t>
            </a:r>
            <a:r>
              <a:rPr lang="en-US" sz="1900" dirty="0">
                <a:latin typeface="Times New Roman" panose="02020603050405020304" pitchFamily="18" charset="0"/>
              </a:rPr>
              <a:t>+ 1</a:t>
            </a:r>
            <a:r>
              <a:rPr lang="en-US" sz="1900" dirty="0"/>
              <a:t>,</a:t>
            </a:r>
          </a:p>
          <a:p>
            <a:pPr marL="1257300" lvl="2" indent="-457200">
              <a:buFont typeface="+mj-lt"/>
              <a:buAutoNum type="romanLcPeriod"/>
            </a:pPr>
            <a:r>
              <a:rPr lang="en-US" sz="1800" dirty="0"/>
              <a:t>If Column </a:t>
            </a:r>
            <a:r>
              <a:rPr lang="en-US" sz="1800" i="1" dirty="0"/>
              <a:t>j</a:t>
            </a:r>
            <a:r>
              <a:rPr lang="en-US" sz="1800" dirty="0"/>
              <a:t> contains no leading non-zero entries, update </a:t>
            </a:r>
            <a:r>
              <a:rPr lang="en-US" sz="1800" i="1" dirty="0">
                <a:latin typeface="Times New Roman" panose="02020603050405020304" pitchFamily="18" charset="0"/>
              </a:rPr>
              <a:t>j</a:t>
            </a:r>
            <a:r>
              <a:rPr lang="en-US" sz="1800" dirty="0">
                <a:latin typeface="Times New Roman" panose="02020603050405020304" pitchFamily="18" charset="0"/>
              </a:rPr>
              <a:t> ← </a:t>
            </a:r>
            <a:r>
              <a:rPr lang="en-US" sz="1800" i="1" dirty="0">
                <a:latin typeface="Times New Roman" panose="02020603050405020304" pitchFamily="18" charset="0"/>
              </a:rPr>
              <a:t>j + </a:t>
            </a:r>
            <a:r>
              <a:rPr lang="en-US" sz="1800" dirty="0">
                <a:latin typeface="Times New Roman" panose="02020603050405020304" pitchFamily="18" charset="0"/>
              </a:rPr>
              <a:t>1</a:t>
            </a:r>
            <a:r>
              <a:rPr lang="en-US" sz="1800" dirty="0"/>
              <a:t/>
            </a:r>
            <a:br>
              <a:rPr lang="en-US" sz="1800" dirty="0"/>
            </a:br>
            <a:r>
              <a:rPr lang="en-US" sz="1800" dirty="0"/>
              <a:t>and return to Step 3.</a:t>
            </a:r>
          </a:p>
          <a:p>
            <a:pPr marL="1257300" lvl="2" indent="-457200">
              <a:buFont typeface="+mj-lt"/>
              <a:buAutoNum type="romanLcPeriod"/>
            </a:pPr>
            <a:r>
              <a:rPr lang="en-US" sz="1800" dirty="0"/>
              <a:t>Find the row with the largest-in-magnitude non-zero leading entry</a:t>
            </a:r>
            <a:br>
              <a:rPr lang="en-US" sz="1800" dirty="0"/>
            </a:br>
            <a:r>
              <a:rPr lang="en-US" sz="1800" dirty="0"/>
              <a:t>in Column </a:t>
            </a:r>
            <a:r>
              <a:rPr lang="en-US" sz="1800" i="1" dirty="0"/>
              <a:t>j</a:t>
            </a:r>
            <a:r>
              <a:rPr lang="en-US" sz="1800" dirty="0"/>
              <a:t> (if there are multiple such entries, pick one),</a:t>
            </a:r>
            <a:br>
              <a:rPr lang="en-US" sz="1800" dirty="0"/>
            </a:br>
            <a:r>
              <a:rPr lang="en-US" sz="1800" dirty="0"/>
              <a:t>	and swap that row with Row </a:t>
            </a:r>
            <a:r>
              <a:rPr lang="en-US" sz="1800" i="1" dirty="0" err="1">
                <a:latin typeface="Times New Roman" panose="02020603050405020304" pitchFamily="18" charset="0"/>
              </a:rPr>
              <a:t>i</a:t>
            </a:r>
            <a:endParaRPr lang="en-US" sz="1800" dirty="0">
              <a:latin typeface="Times New Roman" panose="02020603050405020304" pitchFamily="18" charset="0"/>
            </a:endParaRPr>
          </a:p>
          <a:p>
            <a:pPr marL="1257300" lvl="2" indent="-457200">
              <a:buFont typeface="+mj-lt"/>
              <a:buAutoNum type="romanLcPeriod"/>
            </a:pPr>
            <a:r>
              <a:rPr lang="en-US" sz="1800" dirty="0"/>
              <a:t>For each other Row </a:t>
            </a:r>
            <a:r>
              <a:rPr lang="en-US" sz="1800" i="1" dirty="0">
                <a:latin typeface="Times New Roman" panose="02020603050405020304" pitchFamily="18" charset="0"/>
              </a:rPr>
              <a:t>k</a:t>
            </a:r>
            <a:r>
              <a:rPr lang="en-US" sz="1800" dirty="0"/>
              <a:t> that has a leading non-zero entry in Column </a:t>
            </a:r>
            <a:r>
              <a:rPr lang="en-US" sz="1800" i="1" dirty="0">
                <a:latin typeface="Times New Roman" panose="02020603050405020304" pitchFamily="18" charset="0"/>
              </a:rPr>
              <a:t>j</a:t>
            </a:r>
            <a:r>
              <a:rPr lang="en-US" sz="1800" dirty="0"/>
              <a:t>,</a:t>
            </a:r>
            <a:br>
              <a:rPr lang="en-US" sz="1800" dirty="0"/>
            </a:br>
            <a:r>
              <a:rPr lang="en-US" sz="1800" dirty="0"/>
              <a:t>	</a:t>
            </a:r>
            <a:br>
              <a:rPr lang="en-US" sz="1800" dirty="0"/>
            </a:br>
            <a:r>
              <a:rPr lang="en-US" sz="1800" dirty="0"/>
              <a:t>	add                  times Row </a:t>
            </a:r>
            <a:r>
              <a:rPr lang="en-US" sz="1800" i="1" dirty="0" err="1">
                <a:latin typeface="Times New Roman" panose="02020603050405020304" pitchFamily="18" charset="0"/>
              </a:rPr>
              <a:t>i</a:t>
            </a:r>
            <a:r>
              <a:rPr lang="en-US" sz="1800" dirty="0"/>
              <a:t> onto Row </a:t>
            </a:r>
            <a:r>
              <a:rPr lang="en-US" sz="1800" i="1" dirty="0">
                <a:latin typeface="Times New Roman" panose="02020603050405020304" pitchFamily="18" charset="0"/>
              </a:rPr>
              <a:t>k</a:t>
            </a:r>
            <a:r>
              <a:rPr lang="en-US" sz="1800" dirty="0"/>
              <a:t>  </a:t>
            </a:r>
            <a:br>
              <a:rPr lang="en-US" sz="1800" dirty="0"/>
            </a:br>
            <a:endParaRPr lang="en-US" sz="1800" dirty="0"/>
          </a:p>
          <a:p>
            <a:pPr marL="1257300" lvl="2" indent="-457200">
              <a:buFont typeface="+mj-lt"/>
              <a:buAutoNum type="romanLcPeriod"/>
            </a:pPr>
            <a:r>
              <a:rPr lang="en-US" sz="1800" dirty="0"/>
              <a:t>Update </a:t>
            </a:r>
            <a:r>
              <a:rPr lang="en-US" sz="1800" i="1" dirty="0" err="1">
                <a:latin typeface="Times New Roman" panose="02020603050405020304" pitchFamily="18" charset="0"/>
              </a:rPr>
              <a:t>i</a:t>
            </a:r>
            <a:r>
              <a:rPr lang="en-US" sz="1800" dirty="0">
                <a:latin typeface="Times New Roman" panose="02020603050405020304" pitchFamily="18" charset="0"/>
              </a:rPr>
              <a:t> ← </a:t>
            </a:r>
            <a:r>
              <a:rPr lang="en-US" sz="1800" i="1" dirty="0" err="1">
                <a:latin typeface="Times New Roman" panose="02020603050405020304" pitchFamily="18" charset="0"/>
              </a:rPr>
              <a:t>i</a:t>
            </a:r>
            <a:r>
              <a:rPr lang="en-US" sz="1800" i="1" dirty="0">
                <a:latin typeface="Times New Roman" panose="02020603050405020304" pitchFamily="18" charset="0"/>
              </a:rPr>
              <a:t> + </a:t>
            </a:r>
            <a:r>
              <a:rPr lang="en-US" sz="1800" dirty="0">
                <a:latin typeface="Times New Roman" panose="02020603050405020304" pitchFamily="18" charset="0"/>
              </a:rPr>
              <a:t>1 </a:t>
            </a:r>
            <a:r>
              <a:rPr lang="en-US" sz="1800" dirty="0"/>
              <a:t>and </a:t>
            </a:r>
            <a:r>
              <a:rPr lang="en-US" sz="1800" i="1" dirty="0">
                <a:latin typeface="Times New Roman" panose="02020603050405020304" pitchFamily="18" charset="0"/>
              </a:rPr>
              <a:t>j</a:t>
            </a:r>
            <a:r>
              <a:rPr lang="en-US" sz="1800" dirty="0">
                <a:latin typeface="Times New Roman" panose="02020603050405020304" pitchFamily="18" charset="0"/>
              </a:rPr>
              <a:t> ← </a:t>
            </a:r>
            <a:r>
              <a:rPr lang="en-US" sz="1800" i="1" dirty="0">
                <a:latin typeface="Times New Roman" panose="02020603050405020304" pitchFamily="18" charset="0"/>
              </a:rPr>
              <a:t>j + </a:t>
            </a:r>
            <a:r>
              <a:rPr lang="en-US" sz="1800" dirty="0">
                <a:latin typeface="Times New Roman" panose="02020603050405020304" pitchFamily="18" charset="0"/>
              </a:rPr>
              <a:t>1</a:t>
            </a:r>
            <a:r>
              <a:rPr lang="en-US" sz="1800" dirty="0"/>
              <a:t>; and return to Step 3.</a:t>
            </a:r>
          </a:p>
          <a:p>
            <a:pPr marL="857250" lvl="1" indent="-457200">
              <a:buFont typeface="+mj-lt"/>
              <a:buAutoNum type="arabicPeriod"/>
            </a:pPr>
            <a:endParaRPr lang="en-US" sz="1900" dirty="0">
              <a:latin typeface="Times New Roman" panose="02020603050405020304" pitchFamily="18" charset="0"/>
            </a:endParaRPr>
          </a:p>
          <a:p>
            <a:pPr marL="1257300" lvl="2" indent="-457200">
              <a:buFont typeface="+mj-lt"/>
              <a:buAutoNum type="alphaLcPeriod"/>
            </a:pPr>
            <a:endParaRPr lang="en-US" sz="1800" dirty="0">
              <a:latin typeface="Times New Roman" panose="02020603050405020304" pitchFamily="18" charset="0"/>
            </a:endParaRPr>
          </a:p>
          <a:p>
            <a:pPr marL="857250" lvl="1" indent="-457200">
              <a:buFont typeface="+mj-lt"/>
              <a:buAutoNum type="arabicPeriod"/>
            </a:pPr>
            <a:endParaRPr lang="en-US" sz="1900" dirty="0">
              <a:latin typeface="Times New Roman" panose="02020603050405020304" pitchFamily="18" charset="0"/>
            </a:endParaRPr>
          </a:p>
          <a:p>
            <a:pPr marL="857250" lvl="1" indent="-457200">
              <a:buFont typeface="+mj-lt"/>
              <a:buAutoNum type="arabicPeriod"/>
            </a:pPr>
            <a:endParaRPr lang="en-US" sz="1900"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3" name="Object 12">
            <a:extLst>
              <a:ext uri="{FF2B5EF4-FFF2-40B4-BE49-F238E27FC236}">
                <a16:creationId xmlns:a16="http://schemas.microsoft.com/office/drawing/2014/main" id="{33D4D6DC-FE98-462A-B4E2-CB7DE1F485F9}"/>
              </a:ext>
            </a:extLst>
          </p:cNvPr>
          <p:cNvGraphicFramePr>
            <a:graphicFrameLocks noChangeAspect="1"/>
          </p:cNvGraphicFramePr>
          <p:nvPr>
            <p:extLst>
              <p:ext uri="{D42A27DB-BD31-4B8C-83A1-F6EECF244321}">
                <p14:modId xmlns:p14="http://schemas.microsoft.com/office/powerpoint/2010/main" val="1868053460"/>
              </p:ext>
            </p:extLst>
          </p:nvPr>
        </p:nvGraphicFramePr>
        <p:xfrm>
          <a:off x="2829231" y="5178805"/>
          <a:ext cx="766762" cy="909637"/>
        </p:xfrm>
        <a:graphic>
          <a:graphicData uri="http://schemas.openxmlformats.org/presentationml/2006/ole">
            <mc:AlternateContent xmlns:mc="http://schemas.openxmlformats.org/markup-compatibility/2006">
              <mc:Choice xmlns:v="urn:schemas-microsoft-com:vml" Requires="v">
                <p:oleObj spid="_x0000_s8196" name="Equation" r:id="rId6" imgW="342720" imgH="406080" progId="Equation.DSMT4">
                  <p:embed/>
                </p:oleObj>
              </mc:Choice>
              <mc:Fallback>
                <p:oleObj name="Equation" r:id="rId6" imgW="342720" imgH="406080" progId="Equation.DSMT4">
                  <p:embed/>
                  <p:pic>
                    <p:nvPicPr>
                      <p:cNvPr id="15" name="Object 14">
                        <a:extLst>
                          <a:ext uri="{FF2B5EF4-FFF2-40B4-BE49-F238E27FC236}">
                            <a16:creationId xmlns:a16="http://schemas.microsoft.com/office/drawing/2014/main" id="{A4DB74ED-8D20-4041-A8C2-4EE3EF29918B}"/>
                          </a:ext>
                        </a:extLst>
                      </p:cNvPr>
                      <p:cNvPicPr/>
                      <p:nvPr/>
                    </p:nvPicPr>
                    <p:blipFill>
                      <a:blip r:embed="rId7"/>
                      <a:stretch>
                        <a:fillRect/>
                      </a:stretch>
                    </p:blipFill>
                    <p:spPr>
                      <a:xfrm>
                        <a:off x="2829231" y="5178805"/>
                        <a:ext cx="766762" cy="90963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A5A03CE3-7F4C-4894-8016-EE13962676AD}"/>
              </a:ext>
            </a:extLst>
          </p:cNvPr>
          <p:cNvGraphicFramePr>
            <a:graphicFrameLocks noChangeAspect="1"/>
          </p:cNvGraphicFramePr>
          <p:nvPr>
            <p:extLst>
              <p:ext uri="{D42A27DB-BD31-4B8C-83A1-F6EECF244321}">
                <p14:modId xmlns:p14="http://schemas.microsoft.com/office/powerpoint/2010/main" val="2079009053"/>
              </p:ext>
            </p:extLst>
          </p:nvPr>
        </p:nvGraphicFramePr>
        <p:xfrm>
          <a:off x="5585011" y="2320357"/>
          <a:ext cx="933450" cy="484187"/>
        </p:xfrm>
        <a:graphic>
          <a:graphicData uri="http://schemas.openxmlformats.org/presentationml/2006/ole">
            <mc:AlternateContent xmlns:mc="http://schemas.openxmlformats.org/markup-compatibility/2006">
              <mc:Choice xmlns:v="urn:schemas-microsoft-com:vml" Requires="v">
                <p:oleObj spid="_x0000_s8197" name="Equation" r:id="rId8" imgW="419040" imgH="215640" progId="Equation.DSMT4">
                  <p:embed/>
                </p:oleObj>
              </mc:Choice>
              <mc:Fallback>
                <p:oleObj name="Equation" r:id="rId8" imgW="419040" imgH="215640" progId="Equation.DSMT4">
                  <p:embed/>
                  <p:pic>
                    <p:nvPicPr>
                      <p:cNvPr id="8" name="Object 7">
                        <a:extLst>
                          <a:ext uri="{FF2B5EF4-FFF2-40B4-BE49-F238E27FC236}">
                            <a16:creationId xmlns:a16="http://schemas.microsoft.com/office/drawing/2014/main" id="{2399F5E8-906F-45A3-86EB-D023A21B73EE}"/>
                          </a:ext>
                        </a:extLst>
                      </p:cNvPr>
                      <p:cNvPicPr/>
                      <p:nvPr/>
                    </p:nvPicPr>
                    <p:blipFill>
                      <a:blip r:embed="rId9"/>
                      <a:stretch>
                        <a:fillRect/>
                      </a:stretch>
                    </p:blipFill>
                    <p:spPr>
                      <a:xfrm>
                        <a:off x="5585011" y="2320357"/>
                        <a:ext cx="933450" cy="484187"/>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37093DE5-10B9-4924-B5F8-806BA99D505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95925515"/>
      </p:ext>
    </p:extLst>
  </p:cSld>
  <p:clrMapOvr>
    <a:masterClrMapping/>
  </p:clrMapOvr>
  <mc:AlternateContent xmlns:mc="http://schemas.openxmlformats.org/markup-compatibility/2006" xmlns:p14="http://schemas.microsoft.com/office/powerpoint/2010/main">
    <mc:Choice Requires="p14">
      <p:transition spd="slow" p14:dur="2000" advTm="128523"/>
    </mc:Choice>
    <mc:Fallback xmlns="">
      <p:transition spd="slow" advTm="128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Gaussian elimination with partial pivoting</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Why does this help?</a:t>
            </a:r>
          </a:p>
          <a:p>
            <a:pPr lvl="1"/>
            <a:r>
              <a:rPr lang="en-US" dirty="0"/>
              <a:t>If the largest entry in absolute value is moved to the pivot,</a:t>
            </a:r>
            <a:br>
              <a:rPr lang="en-US" dirty="0"/>
            </a:br>
            <a:r>
              <a:rPr lang="en-US" dirty="0"/>
              <a:t>	then when we add a multiple of one row onto another,</a:t>
            </a:r>
            <a:br>
              <a:rPr lang="en-US" dirty="0"/>
            </a:br>
            <a:r>
              <a:rPr lang="en-US" dirty="0"/>
              <a:t>	we are guaranteed that </a:t>
            </a:r>
            <a:endParaRPr lang="en-US" dirty="0" smtClean="0"/>
          </a:p>
          <a:p>
            <a:pPr lvl="1"/>
            <a:endParaRPr lang="en-US" dirty="0"/>
          </a:p>
          <a:p>
            <a:pPr lvl="1"/>
            <a:endParaRPr lang="en-US" dirty="0"/>
          </a:p>
          <a:p>
            <a:pPr marL="457200" lvl="1" indent="0">
              <a:buNone/>
            </a:pPr>
            <a:endParaRPr lang="en-US" dirty="0">
              <a:latin typeface="Times New Roman" panose="02020603050405020304" pitchFamily="18" charset="0"/>
            </a:endParaRPr>
          </a:p>
          <a:p>
            <a:pPr lvl="1"/>
            <a:r>
              <a:rPr lang="en-US" dirty="0"/>
              <a:t>Thus, in general, we will avoid the issue of adding a significant</a:t>
            </a:r>
            <a:br>
              <a:rPr lang="en-US" dirty="0"/>
            </a:br>
            <a:r>
              <a:rPr lang="en-US" dirty="0"/>
              <a:t>multiple of one row onto another</a:t>
            </a:r>
          </a:p>
          <a:p>
            <a:pPr lvl="1"/>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8" name="Object 7">
            <a:extLst>
              <a:ext uri="{FF2B5EF4-FFF2-40B4-BE49-F238E27FC236}">
                <a16:creationId xmlns:a16="http://schemas.microsoft.com/office/drawing/2014/main" id="{3E0D0006-598F-49AE-89F1-F84595FF1183}"/>
              </a:ext>
            </a:extLst>
          </p:cNvPr>
          <p:cNvGraphicFramePr>
            <a:graphicFrameLocks noChangeAspect="1"/>
          </p:cNvGraphicFramePr>
          <p:nvPr>
            <p:extLst>
              <p:ext uri="{D42A27DB-BD31-4B8C-83A1-F6EECF244321}">
                <p14:modId xmlns:p14="http://schemas.microsoft.com/office/powerpoint/2010/main" val="4167445780"/>
              </p:ext>
            </p:extLst>
          </p:nvPr>
        </p:nvGraphicFramePr>
        <p:xfrm>
          <a:off x="4100512" y="3010044"/>
          <a:ext cx="1247775" cy="993775"/>
        </p:xfrm>
        <a:graphic>
          <a:graphicData uri="http://schemas.openxmlformats.org/presentationml/2006/ole">
            <mc:AlternateContent xmlns:mc="http://schemas.openxmlformats.org/markup-compatibility/2006">
              <mc:Choice xmlns:v="urn:schemas-microsoft-com:vml" Requires="v">
                <p:oleObj spid="_x0000_s9219" name="Equation" r:id="rId6" imgW="558720" imgH="444240" progId="Equation.DSMT4">
                  <p:embed/>
                </p:oleObj>
              </mc:Choice>
              <mc:Fallback>
                <p:oleObj name="Equation" r:id="rId6" imgW="558720" imgH="444240" progId="Equation.DSMT4">
                  <p:embed/>
                  <p:pic>
                    <p:nvPicPr>
                      <p:cNvPr id="13" name="Object 12">
                        <a:extLst>
                          <a:ext uri="{FF2B5EF4-FFF2-40B4-BE49-F238E27FC236}">
                            <a16:creationId xmlns:a16="http://schemas.microsoft.com/office/drawing/2014/main" id="{33D4D6DC-FE98-462A-B4E2-CB7DE1F485F9}"/>
                          </a:ext>
                        </a:extLst>
                      </p:cNvPr>
                      <p:cNvPicPr/>
                      <p:nvPr/>
                    </p:nvPicPr>
                    <p:blipFill>
                      <a:blip r:embed="rId7"/>
                      <a:stretch>
                        <a:fillRect/>
                      </a:stretch>
                    </p:blipFill>
                    <p:spPr>
                      <a:xfrm>
                        <a:off x="4100512" y="3010044"/>
                        <a:ext cx="1247775" cy="993775"/>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F5B92EA4-77D1-4AA5-83A4-57009D39233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235440559"/>
      </p:ext>
    </p:extLst>
  </p:cSld>
  <p:clrMapOvr>
    <a:masterClrMapping/>
  </p:clrMapOvr>
  <mc:AlternateContent xmlns:mc="http://schemas.openxmlformats.org/markup-compatibility/2006" xmlns:p14="http://schemas.microsoft.com/office/powerpoint/2010/main">
    <mc:Choice Requires="p14">
      <p:transition spd="slow" p14:dur="2000" advTm="43962"/>
    </mc:Choice>
    <mc:Fallback xmlns="">
      <p:transition spd="slow" advTm="43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Gaussian elimination with partial pivoting</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For example, suppose we are to solve</a:t>
            </a:r>
          </a:p>
          <a:p>
            <a:pPr lvl="1"/>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8" name="Object 7">
            <a:extLst>
              <a:ext uri="{FF2B5EF4-FFF2-40B4-BE49-F238E27FC236}">
                <a16:creationId xmlns:a16="http://schemas.microsoft.com/office/drawing/2014/main" id="{3E0D0006-598F-49AE-89F1-F84595FF1183}"/>
              </a:ext>
            </a:extLst>
          </p:cNvPr>
          <p:cNvGraphicFramePr>
            <a:graphicFrameLocks noChangeAspect="1"/>
          </p:cNvGraphicFramePr>
          <p:nvPr>
            <p:extLst>
              <p:ext uri="{D42A27DB-BD31-4B8C-83A1-F6EECF244321}">
                <p14:modId xmlns:p14="http://schemas.microsoft.com/office/powerpoint/2010/main" val="1330236379"/>
              </p:ext>
            </p:extLst>
          </p:nvPr>
        </p:nvGraphicFramePr>
        <p:xfrm>
          <a:off x="2087563" y="2166938"/>
          <a:ext cx="4651375" cy="1731962"/>
        </p:xfrm>
        <a:graphic>
          <a:graphicData uri="http://schemas.openxmlformats.org/presentationml/2006/ole">
            <mc:AlternateContent xmlns:mc="http://schemas.openxmlformats.org/markup-compatibility/2006">
              <mc:Choice xmlns:v="urn:schemas-microsoft-com:vml" Requires="v">
                <p:oleObj spid="_x0000_s10243" name="Equation" r:id="rId6" imgW="2082600" imgH="774360" progId="Equation.DSMT4">
                  <p:embed/>
                </p:oleObj>
              </mc:Choice>
              <mc:Fallback>
                <p:oleObj name="Equation" r:id="rId6" imgW="2082600" imgH="774360" progId="Equation.DSMT4">
                  <p:embed/>
                  <p:pic>
                    <p:nvPicPr>
                      <p:cNvPr id="8" name="Object 7">
                        <a:extLst>
                          <a:ext uri="{FF2B5EF4-FFF2-40B4-BE49-F238E27FC236}">
                            <a16:creationId xmlns:a16="http://schemas.microsoft.com/office/drawing/2014/main" id="{3E0D0006-598F-49AE-89F1-F84595FF1183}"/>
                          </a:ext>
                        </a:extLst>
                      </p:cNvPr>
                      <p:cNvPicPr/>
                      <p:nvPr/>
                    </p:nvPicPr>
                    <p:blipFill>
                      <a:blip r:embed="rId7"/>
                      <a:stretch>
                        <a:fillRect/>
                      </a:stretch>
                    </p:blipFill>
                    <p:spPr>
                      <a:xfrm>
                        <a:off x="2087563" y="2166938"/>
                        <a:ext cx="4651375" cy="1731962"/>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ABB172A6-FB33-40CA-87D3-29AA4DDFC2C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32388186"/>
      </p:ext>
    </p:extLst>
  </p:cSld>
  <p:clrMapOvr>
    <a:masterClrMapping/>
  </p:clrMapOvr>
  <mc:AlternateContent xmlns:mc="http://schemas.openxmlformats.org/markup-compatibility/2006" xmlns:p14="http://schemas.microsoft.com/office/powerpoint/2010/main">
    <mc:Choice Requires="p14">
      <p:transition spd="slow" p14:dur="2000" advTm="13174"/>
    </mc:Choice>
    <mc:Fallback xmlns="">
      <p:transition spd="slow" advTm="13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Gaussian elimination with partial pivoting</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First, we create the augmented matrix:</a:t>
            </a:r>
          </a:p>
          <a:p>
            <a:pPr lvl="1"/>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8" name="Object 7">
            <a:extLst>
              <a:ext uri="{FF2B5EF4-FFF2-40B4-BE49-F238E27FC236}">
                <a16:creationId xmlns:a16="http://schemas.microsoft.com/office/drawing/2014/main" id="{3E0D0006-598F-49AE-89F1-F84595FF1183}"/>
              </a:ext>
            </a:extLst>
          </p:cNvPr>
          <p:cNvGraphicFramePr>
            <a:graphicFrameLocks noChangeAspect="1"/>
          </p:cNvGraphicFramePr>
          <p:nvPr>
            <p:extLst>
              <p:ext uri="{D42A27DB-BD31-4B8C-83A1-F6EECF244321}">
                <p14:modId xmlns:p14="http://schemas.microsoft.com/office/powerpoint/2010/main" val="4255242075"/>
              </p:ext>
            </p:extLst>
          </p:nvPr>
        </p:nvGraphicFramePr>
        <p:xfrm>
          <a:off x="2501900" y="2164775"/>
          <a:ext cx="4140200" cy="1731962"/>
        </p:xfrm>
        <a:graphic>
          <a:graphicData uri="http://schemas.openxmlformats.org/presentationml/2006/ole">
            <mc:AlternateContent xmlns:mc="http://schemas.openxmlformats.org/markup-compatibility/2006">
              <mc:Choice xmlns:v="urn:schemas-microsoft-com:vml" Requires="v">
                <p:oleObj spid="_x0000_s11267" name="Equation" r:id="rId6" imgW="1854000" imgH="774360" progId="Equation.DSMT4">
                  <p:embed/>
                </p:oleObj>
              </mc:Choice>
              <mc:Fallback>
                <p:oleObj name="Equation" r:id="rId6" imgW="1854000" imgH="774360" progId="Equation.DSMT4">
                  <p:embed/>
                  <p:pic>
                    <p:nvPicPr>
                      <p:cNvPr id="8" name="Object 7">
                        <a:extLst>
                          <a:ext uri="{FF2B5EF4-FFF2-40B4-BE49-F238E27FC236}">
                            <a16:creationId xmlns:a16="http://schemas.microsoft.com/office/drawing/2014/main" id="{3E0D0006-598F-49AE-89F1-F84595FF1183}"/>
                          </a:ext>
                        </a:extLst>
                      </p:cNvPr>
                      <p:cNvPicPr/>
                      <p:nvPr/>
                    </p:nvPicPr>
                    <p:blipFill>
                      <a:blip r:embed="rId7"/>
                      <a:stretch>
                        <a:fillRect/>
                      </a:stretch>
                    </p:blipFill>
                    <p:spPr>
                      <a:xfrm>
                        <a:off x="2501900" y="2164775"/>
                        <a:ext cx="4140200" cy="1731962"/>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30C898C3-1436-4057-BB3B-503C505B590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64897932"/>
      </p:ext>
    </p:extLst>
  </p:cSld>
  <p:clrMapOvr>
    <a:masterClrMapping/>
  </p:clrMapOvr>
  <mc:AlternateContent xmlns:mc="http://schemas.openxmlformats.org/markup-compatibility/2006" xmlns:p14="http://schemas.microsoft.com/office/powerpoint/2010/main">
    <mc:Choice Requires="p14">
      <p:transition spd="slow" p14:dur="2000" advTm="5860"/>
    </mc:Choice>
    <mc:Fallback xmlns="">
      <p:transition spd="slow" advTm="5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08B56355-89CC-411B-BD78-1F54A9533B0B}"/>
              </a:ext>
            </a:extLst>
          </p:cNvPr>
          <p:cNvGraphicFramePr>
            <a:graphicFrameLocks noChangeAspect="1"/>
          </p:cNvGraphicFramePr>
          <p:nvPr>
            <p:extLst>
              <p:ext uri="{D42A27DB-BD31-4B8C-83A1-F6EECF244321}">
                <p14:modId xmlns:p14="http://schemas.microsoft.com/office/powerpoint/2010/main" val="1396009436"/>
              </p:ext>
            </p:extLst>
          </p:nvPr>
        </p:nvGraphicFramePr>
        <p:xfrm>
          <a:off x="2501900" y="3258562"/>
          <a:ext cx="4140200" cy="1731962"/>
        </p:xfrm>
        <a:graphic>
          <a:graphicData uri="http://schemas.openxmlformats.org/presentationml/2006/ole">
            <mc:AlternateContent xmlns:mc="http://schemas.openxmlformats.org/markup-compatibility/2006">
              <mc:Choice xmlns:v="urn:schemas-microsoft-com:vml" Requires="v">
                <p:oleObj spid="_x0000_s12292" name="Equation" r:id="rId6" imgW="1854000" imgH="774360" progId="Equation.DSMT4">
                  <p:embed/>
                </p:oleObj>
              </mc:Choice>
              <mc:Fallback>
                <p:oleObj name="Equation" r:id="rId6" imgW="1854000" imgH="774360" progId="Equation.DSMT4">
                  <p:embed/>
                  <p:pic>
                    <p:nvPicPr>
                      <p:cNvPr id="8" name="Object 7">
                        <a:extLst>
                          <a:ext uri="{FF2B5EF4-FFF2-40B4-BE49-F238E27FC236}">
                            <a16:creationId xmlns:a16="http://schemas.microsoft.com/office/drawing/2014/main" id="{3E0D0006-598F-49AE-89F1-F84595FF1183}"/>
                          </a:ext>
                        </a:extLst>
                      </p:cNvPr>
                      <p:cNvPicPr/>
                      <p:nvPr/>
                    </p:nvPicPr>
                    <p:blipFill>
                      <a:blip r:embed="rId7"/>
                      <a:stretch>
                        <a:fillRect/>
                      </a:stretch>
                    </p:blipFill>
                    <p:spPr>
                      <a:xfrm>
                        <a:off x="2501900" y="3258562"/>
                        <a:ext cx="4140200" cy="1731962"/>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Gaussian elimination with partial pivoting</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Starting in the first column, the largest entry in absolute value</a:t>
            </a:r>
            <a:br>
              <a:rPr lang="en-US" dirty="0"/>
            </a:br>
            <a:r>
              <a:rPr lang="en-US" dirty="0"/>
              <a:t>on or below entry </a:t>
            </a:r>
            <a:r>
              <a:rPr lang="en-US" dirty="0">
                <a:latin typeface="Times New Roman" panose="02020603050405020304" pitchFamily="18" charset="0"/>
              </a:rPr>
              <a:t>(1, 1)</a:t>
            </a:r>
            <a:r>
              <a:rPr lang="en-US" dirty="0"/>
              <a:t> is 5 in Row 3</a:t>
            </a:r>
          </a:p>
          <a:p>
            <a:pPr lvl="1"/>
            <a:r>
              <a:rPr lang="en-US" dirty="0"/>
              <a:t>Swap Rows 1 and 3</a:t>
            </a:r>
            <a:br>
              <a:rPr lang="en-US" dirty="0"/>
            </a:br>
            <a:r>
              <a:rPr lang="en-US" dirty="0"/>
              <a:t>	</a:t>
            </a:r>
          </a:p>
          <a:p>
            <a:pPr lvl="1"/>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9" name="Object 8">
            <a:extLst>
              <a:ext uri="{FF2B5EF4-FFF2-40B4-BE49-F238E27FC236}">
                <a16:creationId xmlns:a16="http://schemas.microsoft.com/office/drawing/2014/main" id="{C61F2F7C-D127-46DC-84A0-645F69C754E1}"/>
              </a:ext>
            </a:extLst>
          </p:cNvPr>
          <p:cNvGraphicFramePr>
            <a:graphicFrameLocks noChangeAspect="1"/>
          </p:cNvGraphicFramePr>
          <p:nvPr>
            <p:extLst>
              <p:ext uri="{D42A27DB-BD31-4B8C-83A1-F6EECF244321}">
                <p14:modId xmlns:p14="http://schemas.microsoft.com/office/powerpoint/2010/main" val="4054658132"/>
              </p:ext>
            </p:extLst>
          </p:nvPr>
        </p:nvGraphicFramePr>
        <p:xfrm>
          <a:off x="2263928" y="5019675"/>
          <a:ext cx="4367212" cy="1731963"/>
        </p:xfrm>
        <a:graphic>
          <a:graphicData uri="http://schemas.openxmlformats.org/presentationml/2006/ole">
            <mc:AlternateContent xmlns:mc="http://schemas.openxmlformats.org/markup-compatibility/2006">
              <mc:Choice xmlns:v="urn:schemas-microsoft-com:vml" Requires="v">
                <p:oleObj spid="_x0000_s12293" name="Equation" r:id="rId8" imgW="1955520" imgH="774360" progId="Equation.DSMT4">
                  <p:embed/>
                </p:oleObj>
              </mc:Choice>
              <mc:Fallback>
                <p:oleObj name="Equation" r:id="rId8" imgW="1955520" imgH="774360" progId="Equation.DSMT4">
                  <p:embed/>
                  <p:pic>
                    <p:nvPicPr>
                      <p:cNvPr id="8" name="Object 7">
                        <a:extLst>
                          <a:ext uri="{FF2B5EF4-FFF2-40B4-BE49-F238E27FC236}">
                            <a16:creationId xmlns:a16="http://schemas.microsoft.com/office/drawing/2014/main" id="{3E0D0006-598F-49AE-89F1-F84595FF1183}"/>
                          </a:ext>
                        </a:extLst>
                      </p:cNvPr>
                      <p:cNvPicPr/>
                      <p:nvPr/>
                    </p:nvPicPr>
                    <p:blipFill>
                      <a:blip r:embed="rId9"/>
                      <a:stretch>
                        <a:fillRect/>
                      </a:stretch>
                    </p:blipFill>
                    <p:spPr>
                      <a:xfrm>
                        <a:off x="2263928" y="5019675"/>
                        <a:ext cx="4367212" cy="1731963"/>
                      </a:xfrm>
                      <a:prstGeom prst="rect">
                        <a:avLst/>
                      </a:prstGeom>
                    </p:spPr>
                  </p:pic>
                </p:oleObj>
              </mc:Fallback>
            </mc:AlternateContent>
          </a:graphicData>
        </a:graphic>
      </p:graphicFrame>
      <p:sp>
        <p:nvSpPr>
          <p:cNvPr id="8" name="Oval 7">
            <a:extLst>
              <a:ext uri="{FF2B5EF4-FFF2-40B4-BE49-F238E27FC236}">
                <a16:creationId xmlns:a16="http://schemas.microsoft.com/office/drawing/2014/main" id="{34200C28-2ECA-4D14-AB0D-7AFE2083C3D1}"/>
              </a:ext>
            </a:extLst>
          </p:cNvPr>
          <p:cNvSpPr/>
          <p:nvPr/>
        </p:nvSpPr>
        <p:spPr>
          <a:xfrm>
            <a:off x="2583809" y="4043494"/>
            <a:ext cx="629174" cy="486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329D7B60-81AB-48AC-A9E8-708A289FE43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87250803"/>
      </p:ext>
    </p:extLst>
  </p:cSld>
  <p:clrMapOvr>
    <a:masterClrMapping/>
  </p:clrMapOvr>
  <mc:AlternateContent xmlns:mc="http://schemas.openxmlformats.org/markup-compatibility/2006" xmlns:p14="http://schemas.microsoft.com/office/powerpoint/2010/main">
    <mc:Choice Requires="p14">
      <p:transition spd="slow" p14:dur="2000" advTm="26200"/>
    </mc:Choice>
    <mc:Fallback xmlns="">
      <p:transition spd="slow" advTm="26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bldLst>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F6044057-EECD-4676-8274-7C126D20A46F}"/>
              </a:ext>
            </a:extLst>
          </p:cNvPr>
          <p:cNvGraphicFramePr>
            <a:graphicFrameLocks noChangeAspect="1"/>
          </p:cNvGraphicFramePr>
          <p:nvPr>
            <p:extLst>
              <p:ext uri="{D42A27DB-BD31-4B8C-83A1-F6EECF244321}">
                <p14:modId xmlns:p14="http://schemas.microsoft.com/office/powerpoint/2010/main" val="1889186284"/>
              </p:ext>
            </p:extLst>
          </p:nvPr>
        </p:nvGraphicFramePr>
        <p:xfrm>
          <a:off x="2263928" y="3254463"/>
          <a:ext cx="4367212" cy="1731963"/>
        </p:xfrm>
        <a:graphic>
          <a:graphicData uri="http://schemas.openxmlformats.org/presentationml/2006/ole">
            <mc:AlternateContent xmlns:mc="http://schemas.openxmlformats.org/markup-compatibility/2006">
              <mc:Choice xmlns:v="urn:schemas-microsoft-com:vml" Requires="v">
                <p:oleObj spid="_x0000_s13316" name="Equation" r:id="rId6" imgW="1955520" imgH="774360" progId="Equation.DSMT4">
                  <p:embed/>
                </p:oleObj>
              </mc:Choice>
              <mc:Fallback>
                <p:oleObj name="Equation" r:id="rId6" imgW="1955520" imgH="774360" progId="Equation.DSMT4">
                  <p:embed/>
                  <p:pic>
                    <p:nvPicPr>
                      <p:cNvPr id="9" name="Object 8">
                        <a:extLst>
                          <a:ext uri="{FF2B5EF4-FFF2-40B4-BE49-F238E27FC236}">
                            <a16:creationId xmlns:a16="http://schemas.microsoft.com/office/drawing/2014/main" id="{C61F2F7C-D127-46DC-84A0-645F69C754E1}"/>
                          </a:ext>
                        </a:extLst>
                      </p:cNvPr>
                      <p:cNvPicPr/>
                      <p:nvPr/>
                    </p:nvPicPr>
                    <p:blipFill>
                      <a:blip r:embed="rId7"/>
                      <a:stretch>
                        <a:fillRect/>
                      </a:stretch>
                    </p:blipFill>
                    <p:spPr>
                      <a:xfrm>
                        <a:off x="2263928" y="3254463"/>
                        <a:ext cx="4367212" cy="1731963"/>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Gaussian elimination with partial pivoting</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Now, add appropriate multiples of Row 1 onto Rows 2, 3 and 4:</a:t>
            </a:r>
          </a:p>
          <a:p>
            <a:pPr lvl="1"/>
            <a:r>
              <a:rPr lang="en-US" dirty="0"/>
              <a:t>Add </a:t>
            </a:r>
            <a:r>
              <a:rPr lang="en-US" dirty="0">
                <a:latin typeface="Times New Roman" panose="02020603050405020304" pitchFamily="18" charset="0"/>
              </a:rPr>
              <a:t>–4/5 = –0.8</a:t>
            </a:r>
            <a:r>
              <a:rPr lang="en-US" dirty="0"/>
              <a:t> times Row 1 onto Row 2</a:t>
            </a:r>
          </a:p>
          <a:p>
            <a:pPr lvl="1"/>
            <a:r>
              <a:rPr lang="en-US" dirty="0"/>
              <a:t>Add </a:t>
            </a:r>
            <a:r>
              <a:rPr lang="en-US" dirty="0">
                <a:latin typeface="Times New Roman" panose="02020603050405020304" pitchFamily="18" charset="0"/>
              </a:rPr>
              <a:t>–(–1.5)/5 = 0.3</a:t>
            </a:r>
            <a:r>
              <a:rPr lang="en-US" dirty="0"/>
              <a:t> times Row 1 onto Row 3</a:t>
            </a:r>
          </a:p>
          <a:p>
            <a:pPr lvl="1"/>
            <a:r>
              <a:rPr lang="en-US" dirty="0"/>
              <a:t>Add </a:t>
            </a:r>
            <a:r>
              <a:rPr lang="en-US" dirty="0">
                <a:latin typeface="Times New Roman" panose="02020603050405020304" pitchFamily="18" charset="0"/>
              </a:rPr>
              <a:t>–3/5 = –0.6</a:t>
            </a:r>
            <a:r>
              <a:rPr lang="en-US" dirty="0"/>
              <a:t> times Row 1 onto Row 4</a:t>
            </a:r>
            <a:br>
              <a:rPr lang="en-US" dirty="0"/>
            </a:br>
            <a:r>
              <a:rPr lang="en-US" dirty="0"/>
              <a:t>	</a:t>
            </a:r>
          </a:p>
          <a:p>
            <a:pPr lvl="1"/>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9" name="Object 8">
            <a:extLst>
              <a:ext uri="{FF2B5EF4-FFF2-40B4-BE49-F238E27FC236}">
                <a16:creationId xmlns:a16="http://schemas.microsoft.com/office/drawing/2014/main" id="{C61F2F7C-D127-46DC-84A0-645F69C754E1}"/>
              </a:ext>
            </a:extLst>
          </p:cNvPr>
          <p:cNvGraphicFramePr>
            <a:graphicFrameLocks noChangeAspect="1"/>
          </p:cNvGraphicFramePr>
          <p:nvPr>
            <p:extLst>
              <p:ext uri="{D42A27DB-BD31-4B8C-83A1-F6EECF244321}">
                <p14:modId xmlns:p14="http://schemas.microsoft.com/office/powerpoint/2010/main" val="2241459508"/>
              </p:ext>
            </p:extLst>
          </p:nvPr>
        </p:nvGraphicFramePr>
        <p:xfrm>
          <a:off x="2419350" y="5019675"/>
          <a:ext cx="4056063" cy="1731963"/>
        </p:xfrm>
        <a:graphic>
          <a:graphicData uri="http://schemas.openxmlformats.org/presentationml/2006/ole">
            <mc:AlternateContent xmlns:mc="http://schemas.openxmlformats.org/markup-compatibility/2006">
              <mc:Choice xmlns:v="urn:schemas-microsoft-com:vml" Requires="v">
                <p:oleObj spid="_x0000_s13317" name="Equation" r:id="rId8" imgW="1815840" imgH="774360" progId="Equation.DSMT4">
                  <p:embed/>
                </p:oleObj>
              </mc:Choice>
              <mc:Fallback>
                <p:oleObj name="Equation" r:id="rId8" imgW="1815840" imgH="774360" progId="Equation.DSMT4">
                  <p:embed/>
                  <p:pic>
                    <p:nvPicPr>
                      <p:cNvPr id="9" name="Object 8">
                        <a:extLst>
                          <a:ext uri="{FF2B5EF4-FFF2-40B4-BE49-F238E27FC236}">
                            <a16:creationId xmlns:a16="http://schemas.microsoft.com/office/drawing/2014/main" id="{C61F2F7C-D127-46DC-84A0-645F69C754E1}"/>
                          </a:ext>
                        </a:extLst>
                      </p:cNvPr>
                      <p:cNvPicPr/>
                      <p:nvPr/>
                    </p:nvPicPr>
                    <p:blipFill>
                      <a:blip r:embed="rId9"/>
                      <a:stretch>
                        <a:fillRect/>
                      </a:stretch>
                    </p:blipFill>
                    <p:spPr>
                      <a:xfrm>
                        <a:off x="2419350" y="5019675"/>
                        <a:ext cx="4056063" cy="1731963"/>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AF53AB35-5CAC-4AC4-BED4-7DE64E588E8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51661805"/>
      </p:ext>
    </p:extLst>
  </p:cSld>
  <p:clrMapOvr>
    <a:masterClrMapping/>
  </p:clrMapOvr>
  <mc:AlternateContent xmlns:mc="http://schemas.openxmlformats.org/markup-compatibility/2006" xmlns:p14="http://schemas.microsoft.com/office/powerpoint/2010/main">
    <mc:Choice Requires="p14">
      <p:transition spd="slow" p14:dur="2000" advTm="34488"/>
    </mc:Choice>
    <mc:Fallback xmlns="">
      <p:transition spd="slow" advTm="34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Gaussian elimination with partial pivoting</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Continuing in the second column, the largest entry in absolute value on or below entry </a:t>
            </a:r>
            <a:r>
              <a:rPr lang="en-US" dirty="0">
                <a:latin typeface="Times New Roman" panose="02020603050405020304" pitchFamily="18" charset="0"/>
              </a:rPr>
              <a:t>(2, 2)</a:t>
            </a:r>
            <a:r>
              <a:rPr lang="en-US" dirty="0"/>
              <a:t> is 6 in Row 4</a:t>
            </a:r>
          </a:p>
          <a:p>
            <a:pPr lvl="1"/>
            <a:r>
              <a:rPr lang="en-US" dirty="0"/>
              <a:t>Swap Rows 2 and 4</a:t>
            </a:r>
            <a:br>
              <a:rPr lang="en-US" dirty="0"/>
            </a:br>
            <a:r>
              <a:rPr lang="en-US" dirty="0"/>
              <a:t>	</a:t>
            </a:r>
          </a:p>
          <a:p>
            <a:pPr lvl="1"/>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17</a:t>
            </a:fld>
            <a:endParaRPr lang="en-CA"/>
          </a:p>
        </p:txBody>
      </p:sp>
      <p:graphicFrame>
        <p:nvGraphicFramePr>
          <p:cNvPr id="9" name="Object 8">
            <a:extLst>
              <a:ext uri="{FF2B5EF4-FFF2-40B4-BE49-F238E27FC236}">
                <a16:creationId xmlns:a16="http://schemas.microsoft.com/office/drawing/2014/main" id="{C61F2F7C-D127-46DC-84A0-645F69C754E1}"/>
              </a:ext>
            </a:extLst>
          </p:cNvPr>
          <p:cNvGraphicFramePr>
            <a:graphicFrameLocks noChangeAspect="1"/>
          </p:cNvGraphicFramePr>
          <p:nvPr>
            <p:extLst>
              <p:ext uri="{D42A27DB-BD31-4B8C-83A1-F6EECF244321}">
                <p14:modId xmlns:p14="http://schemas.microsoft.com/office/powerpoint/2010/main" val="714953276"/>
              </p:ext>
            </p:extLst>
          </p:nvPr>
        </p:nvGraphicFramePr>
        <p:xfrm>
          <a:off x="2419350" y="5019675"/>
          <a:ext cx="4056063" cy="1731963"/>
        </p:xfrm>
        <a:graphic>
          <a:graphicData uri="http://schemas.openxmlformats.org/presentationml/2006/ole">
            <mc:AlternateContent xmlns:mc="http://schemas.openxmlformats.org/markup-compatibility/2006">
              <mc:Choice xmlns:v="urn:schemas-microsoft-com:vml" Requires="v">
                <p:oleObj spid="_x0000_s14340" name="Equation" r:id="rId6" imgW="1815840" imgH="774360" progId="Equation.DSMT4">
                  <p:embed/>
                </p:oleObj>
              </mc:Choice>
              <mc:Fallback>
                <p:oleObj name="Equation" r:id="rId6" imgW="1815840" imgH="774360" progId="Equation.DSMT4">
                  <p:embed/>
                  <p:pic>
                    <p:nvPicPr>
                      <p:cNvPr id="9" name="Object 8">
                        <a:extLst>
                          <a:ext uri="{FF2B5EF4-FFF2-40B4-BE49-F238E27FC236}">
                            <a16:creationId xmlns:a16="http://schemas.microsoft.com/office/drawing/2014/main" id="{C61F2F7C-D127-46DC-84A0-645F69C754E1}"/>
                          </a:ext>
                        </a:extLst>
                      </p:cNvPr>
                      <p:cNvPicPr/>
                      <p:nvPr/>
                    </p:nvPicPr>
                    <p:blipFill>
                      <a:blip r:embed="rId7"/>
                      <a:stretch>
                        <a:fillRect/>
                      </a:stretch>
                    </p:blipFill>
                    <p:spPr>
                      <a:xfrm>
                        <a:off x="2419350" y="5019675"/>
                        <a:ext cx="4056063" cy="173196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2A422CEA-BE9B-414A-A2DD-109017ED1FF5}"/>
              </a:ext>
            </a:extLst>
          </p:cNvPr>
          <p:cNvGraphicFramePr>
            <a:graphicFrameLocks noChangeAspect="1"/>
          </p:cNvGraphicFramePr>
          <p:nvPr>
            <p:extLst>
              <p:ext uri="{D42A27DB-BD31-4B8C-83A1-F6EECF244321}">
                <p14:modId xmlns:p14="http://schemas.microsoft.com/office/powerpoint/2010/main" val="2078356548"/>
              </p:ext>
            </p:extLst>
          </p:nvPr>
        </p:nvGraphicFramePr>
        <p:xfrm>
          <a:off x="2419349" y="3254462"/>
          <a:ext cx="4056063" cy="1731963"/>
        </p:xfrm>
        <a:graphic>
          <a:graphicData uri="http://schemas.openxmlformats.org/presentationml/2006/ole">
            <mc:AlternateContent xmlns:mc="http://schemas.openxmlformats.org/markup-compatibility/2006">
              <mc:Choice xmlns:v="urn:schemas-microsoft-com:vml" Requires="v">
                <p:oleObj spid="_x0000_s14341" name="Equation" r:id="rId8" imgW="1815840" imgH="774360" progId="Equation.DSMT4">
                  <p:embed/>
                </p:oleObj>
              </mc:Choice>
              <mc:Fallback>
                <p:oleObj name="Equation" r:id="rId8" imgW="1815840" imgH="774360" progId="Equation.DSMT4">
                  <p:embed/>
                  <p:pic>
                    <p:nvPicPr>
                      <p:cNvPr id="9" name="Object 8">
                        <a:extLst>
                          <a:ext uri="{FF2B5EF4-FFF2-40B4-BE49-F238E27FC236}">
                            <a16:creationId xmlns:a16="http://schemas.microsoft.com/office/drawing/2014/main" id="{C61F2F7C-D127-46DC-84A0-645F69C754E1}"/>
                          </a:ext>
                        </a:extLst>
                      </p:cNvPr>
                      <p:cNvPicPr/>
                      <p:nvPr/>
                    </p:nvPicPr>
                    <p:blipFill>
                      <a:blip r:embed="rId9"/>
                      <a:stretch>
                        <a:fillRect/>
                      </a:stretch>
                    </p:blipFill>
                    <p:spPr>
                      <a:xfrm>
                        <a:off x="2419349" y="3254462"/>
                        <a:ext cx="4056063" cy="1731963"/>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0B7AC14E-85DA-43E1-91B5-895D11422EC5}"/>
              </a:ext>
            </a:extLst>
          </p:cNvPr>
          <p:cNvSpPr/>
          <p:nvPr/>
        </p:nvSpPr>
        <p:spPr>
          <a:xfrm>
            <a:off x="3238150" y="4499864"/>
            <a:ext cx="629174" cy="486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C0C32093-3C18-45D7-956E-AB059C2433E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04581452"/>
      </p:ext>
    </p:extLst>
  </p:cSld>
  <p:clrMapOvr>
    <a:masterClrMapping/>
  </p:clrMapOvr>
  <mc:AlternateContent xmlns:mc="http://schemas.openxmlformats.org/markup-compatibility/2006" xmlns:p14="http://schemas.microsoft.com/office/powerpoint/2010/main">
    <mc:Choice Requires="p14">
      <p:transition spd="slow" p14:dur="2000" advTm="23646"/>
    </mc:Choice>
    <mc:Fallback xmlns="">
      <p:transition spd="slow" advTm="23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a:extLst>
              <a:ext uri="{FF2B5EF4-FFF2-40B4-BE49-F238E27FC236}">
                <a16:creationId xmlns:a16="http://schemas.microsoft.com/office/drawing/2014/main" id="{26520DF9-1292-499E-B276-316DFFBB1580}"/>
              </a:ext>
            </a:extLst>
          </p:cNvPr>
          <p:cNvGraphicFramePr>
            <a:graphicFrameLocks noChangeAspect="1"/>
          </p:cNvGraphicFramePr>
          <p:nvPr>
            <p:extLst>
              <p:ext uri="{D42A27DB-BD31-4B8C-83A1-F6EECF244321}">
                <p14:modId xmlns:p14="http://schemas.microsoft.com/office/powerpoint/2010/main" val="906978516"/>
              </p:ext>
            </p:extLst>
          </p:nvPr>
        </p:nvGraphicFramePr>
        <p:xfrm>
          <a:off x="2574925" y="5026025"/>
          <a:ext cx="3743325" cy="1731963"/>
        </p:xfrm>
        <a:graphic>
          <a:graphicData uri="http://schemas.openxmlformats.org/presentationml/2006/ole">
            <mc:AlternateContent xmlns:mc="http://schemas.openxmlformats.org/markup-compatibility/2006">
              <mc:Choice xmlns:v="urn:schemas-microsoft-com:vml" Requires="v">
                <p:oleObj spid="_x0000_s15364" name="Equation" r:id="rId6" imgW="1676160" imgH="774360" progId="Equation.DSMT4">
                  <p:embed/>
                </p:oleObj>
              </mc:Choice>
              <mc:Fallback>
                <p:oleObj name="Equation" r:id="rId6" imgW="1676160" imgH="774360" progId="Equation.DSMT4">
                  <p:embed/>
                  <p:pic>
                    <p:nvPicPr>
                      <p:cNvPr id="12" name="Object 11">
                        <a:extLst>
                          <a:ext uri="{FF2B5EF4-FFF2-40B4-BE49-F238E27FC236}">
                            <a16:creationId xmlns:a16="http://schemas.microsoft.com/office/drawing/2014/main" id="{BD5E3F57-B109-4ED3-BB6B-1F6A37C452E4}"/>
                          </a:ext>
                        </a:extLst>
                      </p:cNvPr>
                      <p:cNvPicPr/>
                      <p:nvPr/>
                    </p:nvPicPr>
                    <p:blipFill>
                      <a:blip r:embed="rId7"/>
                      <a:stretch>
                        <a:fillRect/>
                      </a:stretch>
                    </p:blipFill>
                    <p:spPr>
                      <a:xfrm>
                        <a:off x="2574925" y="5026025"/>
                        <a:ext cx="3743325" cy="1731963"/>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Gaussian elimination with partial pivoting</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Now, add appropriate multiples of Row 2 onto Rows 3 and 4:</a:t>
            </a:r>
          </a:p>
          <a:p>
            <a:pPr lvl="1"/>
            <a:r>
              <a:rPr lang="en-US" dirty="0"/>
              <a:t>Add </a:t>
            </a:r>
            <a:r>
              <a:rPr lang="en-US" dirty="0">
                <a:latin typeface="Times New Roman" panose="02020603050405020304" pitchFamily="18" charset="0"/>
              </a:rPr>
              <a:t>–(–5.4)/6 = 0.9</a:t>
            </a:r>
            <a:r>
              <a:rPr lang="en-US" dirty="0"/>
              <a:t> times Row 2 onto Row 3</a:t>
            </a:r>
          </a:p>
          <a:p>
            <a:pPr lvl="1"/>
            <a:r>
              <a:rPr lang="en-US" dirty="0"/>
              <a:t>Add </a:t>
            </a:r>
            <a:r>
              <a:rPr lang="en-US" dirty="0">
                <a:latin typeface="Times New Roman" panose="02020603050405020304" pitchFamily="18" charset="0"/>
              </a:rPr>
              <a:t>–2.4/6 = –0.4</a:t>
            </a:r>
            <a:r>
              <a:rPr lang="en-US" dirty="0"/>
              <a:t> times Row 2 onto Row 4</a:t>
            </a:r>
            <a:br>
              <a:rPr lang="en-US" dirty="0"/>
            </a:br>
            <a:r>
              <a:rPr lang="en-US" dirty="0"/>
              <a:t>	</a:t>
            </a:r>
          </a:p>
          <a:p>
            <a:pPr lvl="1"/>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18</a:t>
            </a:fld>
            <a:endParaRPr lang="en-CA"/>
          </a:p>
        </p:txBody>
      </p:sp>
      <p:graphicFrame>
        <p:nvGraphicFramePr>
          <p:cNvPr id="12" name="Object 11">
            <a:extLst>
              <a:ext uri="{FF2B5EF4-FFF2-40B4-BE49-F238E27FC236}">
                <a16:creationId xmlns:a16="http://schemas.microsoft.com/office/drawing/2014/main" id="{BD5E3F57-B109-4ED3-BB6B-1F6A37C452E4}"/>
              </a:ext>
            </a:extLst>
          </p:cNvPr>
          <p:cNvGraphicFramePr>
            <a:graphicFrameLocks noChangeAspect="1"/>
          </p:cNvGraphicFramePr>
          <p:nvPr>
            <p:extLst>
              <p:ext uri="{D42A27DB-BD31-4B8C-83A1-F6EECF244321}">
                <p14:modId xmlns:p14="http://schemas.microsoft.com/office/powerpoint/2010/main" val="1265023426"/>
              </p:ext>
            </p:extLst>
          </p:nvPr>
        </p:nvGraphicFramePr>
        <p:xfrm>
          <a:off x="2419350" y="3254463"/>
          <a:ext cx="4056063" cy="1731963"/>
        </p:xfrm>
        <a:graphic>
          <a:graphicData uri="http://schemas.openxmlformats.org/presentationml/2006/ole">
            <mc:AlternateContent xmlns:mc="http://schemas.openxmlformats.org/markup-compatibility/2006">
              <mc:Choice xmlns:v="urn:schemas-microsoft-com:vml" Requires="v">
                <p:oleObj spid="_x0000_s15365" name="Equation" r:id="rId8" imgW="1815840" imgH="774360" progId="Equation.DSMT4">
                  <p:embed/>
                </p:oleObj>
              </mc:Choice>
              <mc:Fallback>
                <p:oleObj name="Equation" r:id="rId8" imgW="1815840" imgH="774360" progId="Equation.DSMT4">
                  <p:embed/>
                  <p:pic>
                    <p:nvPicPr>
                      <p:cNvPr id="9" name="Object 8">
                        <a:extLst>
                          <a:ext uri="{FF2B5EF4-FFF2-40B4-BE49-F238E27FC236}">
                            <a16:creationId xmlns:a16="http://schemas.microsoft.com/office/drawing/2014/main" id="{C61F2F7C-D127-46DC-84A0-645F69C754E1}"/>
                          </a:ext>
                        </a:extLst>
                      </p:cNvPr>
                      <p:cNvPicPr/>
                      <p:nvPr/>
                    </p:nvPicPr>
                    <p:blipFill>
                      <a:blip r:embed="rId9"/>
                      <a:stretch>
                        <a:fillRect/>
                      </a:stretch>
                    </p:blipFill>
                    <p:spPr>
                      <a:xfrm>
                        <a:off x="2419350" y="3254463"/>
                        <a:ext cx="4056063" cy="1731963"/>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3C0778E1-7A22-40E3-AC46-6BC2D5BAD50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89604727"/>
      </p:ext>
    </p:extLst>
  </p:cSld>
  <p:clrMapOvr>
    <a:masterClrMapping/>
  </p:clrMapOvr>
  <mc:AlternateContent xmlns:mc="http://schemas.openxmlformats.org/markup-compatibility/2006" xmlns:p14="http://schemas.microsoft.com/office/powerpoint/2010/main">
    <mc:Choice Requires="p14">
      <p:transition spd="slow" p14:dur="2000" advTm="24436"/>
    </mc:Choice>
    <mc:Fallback xmlns="">
      <p:transition spd="slow" advTm="24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Gaussian elimination with partial pivoting</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Continuing in the third column, the largest entry in absolute value on or below entry </a:t>
            </a:r>
            <a:r>
              <a:rPr lang="en-US" dirty="0">
                <a:latin typeface="Times New Roman" panose="02020603050405020304" pitchFamily="18" charset="0"/>
              </a:rPr>
              <a:t>(3, 3)</a:t>
            </a:r>
            <a:r>
              <a:rPr lang="en-US" dirty="0"/>
              <a:t> is </a:t>
            </a:r>
            <a:r>
              <a:rPr lang="en-US" dirty="0">
                <a:latin typeface="Times New Roman" panose="02020603050405020304" pitchFamily="18" charset="0"/>
              </a:rPr>
              <a:t>–10</a:t>
            </a:r>
            <a:r>
              <a:rPr lang="en-US" dirty="0"/>
              <a:t> in Row 4</a:t>
            </a:r>
          </a:p>
          <a:p>
            <a:pPr lvl="1"/>
            <a:r>
              <a:rPr lang="en-US" dirty="0"/>
              <a:t>Swap Rows 3 and 4</a:t>
            </a:r>
            <a:br>
              <a:rPr lang="en-US" dirty="0"/>
            </a:br>
            <a:r>
              <a:rPr lang="en-US" dirty="0"/>
              <a:t>	</a:t>
            </a:r>
          </a:p>
          <a:p>
            <a:pPr lvl="1"/>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9" name="Object 8">
            <a:extLst>
              <a:ext uri="{FF2B5EF4-FFF2-40B4-BE49-F238E27FC236}">
                <a16:creationId xmlns:a16="http://schemas.microsoft.com/office/drawing/2014/main" id="{C61F2F7C-D127-46DC-84A0-645F69C754E1}"/>
              </a:ext>
            </a:extLst>
          </p:cNvPr>
          <p:cNvGraphicFramePr>
            <a:graphicFrameLocks noChangeAspect="1"/>
          </p:cNvGraphicFramePr>
          <p:nvPr>
            <p:extLst>
              <p:ext uri="{D42A27DB-BD31-4B8C-83A1-F6EECF244321}">
                <p14:modId xmlns:p14="http://schemas.microsoft.com/office/powerpoint/2010/main" val="3838743926"/>
              </p:ext>
            </p:extLst>
          </p:nvPr>
        </p:nvGraphicFramePr>
        <p:xfrm>
          <a:off x="2574925" y="5019675"/>
          <a:ext cx="3743325" cy="1731963"/>
        </p:xfrm>
        <a:graphic>
          <a:graphicData uri="http://schemas.openxmlformats.org/presentationml/2006/ole">
            <mc:AlternateContent xmlns:mc="http://schemas.openxmlformats.org/markup-compatibility/2006">
              <mc:Choice xmlns:v="urn:schemas-microsoft-com:vml" Requires="v">
                <p:oleObj spid="_x0000_s16388" name="Equation" r:id="rId6" imgW="1676160" imgH="774360" progId="Equation.DSMT4">
                  <p:embed/>
                </p:oleObj>
              </mc:Choice>
              <mc:Fallback>
                <p:oleObj name="Equation" r:id="rId6" imgW="1676160" imgH="774360" progId="Equation.DSMT4">
                  <p:embed/>
                  <p:pic>
                    <p:nvPicPr>
                      <p:cNvPr id="9" name="Object 8">
                        <a:extLst>
                          <a:ext uri="{FF2B5EF4-FFF2-40B4-BE49-F238E27FC236}">
                            <a16:creationId xmlns:a16="http://schemas.microsoft.com/office/drawing/2014/main" id="{C61F2F7C-D127-46DC-84A0-645F69C754E1}"/>
                          </a:ext>
                        </a:extLst>
                      </p:cNvPr>
                      <p:cNvPicPr/>
                      <p:nvPr/>
                    </p:nvPicPr>
                    <p:blipFill>
                      <a:blip r:embed="rId7"/>
                      <a:stretch>
                        <a:fillRect/>
                      </a:stretch>
                    </p:blipFill>
                    <p:spPr>
                      <a:xfrm>
                        <a:off x="2574925" y="5019675"/>
                        <a:ext cx="3743325" cy="173196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054AE94-7CAC-418B-8DC5-4BB5FA4A27CF}"/>
              </a:ext>
            </a:extLst>
          </p:cNvPr>
          <p:cNvGraphicFramePr>
            <a:graphicFrameLocks noChangeAspect="1"/>
          </p:cNvGraphicFramePr>
          <p:nvPr>
            <p:extLst>
              <p:ext uri="{D42A27DB-BD31-4B8C-83A1-F6EECF244321}">
                <p14:modId xmlns:p14="http://schemas.microsoft.com/office/powerpoint/2010/main" val="96703210"/>
              </p:ext>
            </p:extLst>
          </p:nvPr>
        </p:nvGraphicFramePr>
        <p:xfrm>
          <a:off x="2575717" y="3254462"/>
          <a:ext cx="3743325" cy="1731963"/>
        </p:xfrm>
        <a:graphic>
          <a:graphicData uri="http://schemas.openxmlformats.org/presentationml/2006/ole">
            <mc:AlternateContent xmlns:mc="http://schemas.openxmlformats.org/markup-compatibility/2006">
              <mc:Choice xmlns:v="urn:schemas-microsoft-com:vml" Requires="v">
                <p:oleObj spid="_x0000_s16389" name="Equation" r:id="rId8" imgW="1676160" imgH="774360" progId="Equation.DSMT4">
                  <p:embed/>
                </p:oleObj>
              </mc:Choice>
              <mc:Fallback>
                <p:oleObj name="Equation" r:id="rId8" imgW="1676160" imgH="774360" progId="Equation.DSMT4">
                  <p:embed/>
                  <p:pic>
                    <p:nvPicPr>
                      <p:cNvPr id="13" name="Object 12">
                        <a:extLst>
                          <a:ext uri="{FF2B5EF4-FFF2-40B4-BE49-F238E27FC236}">
                            <a16:creationId xmlns:a16="http://schemas.microsoft.com/office/drawing/2014/main" id="{26520DF9-1292-499E-B276-316DFFBB1580}"/>
                          </a:ext>
                        </a:extLst>
                      </p:cNvPr>
                      <p:cNvPicPr/>
                      <p:nvPr/>
                    </p:nvPicPr>
                    <p:blipFill>
                      <a:blip r:embed="rId9"/>
                      <a:stretch>
                        <a:fillRect/>
                      </a:stretch>
                    </p:blipFill>
                    <p:spPr>
                      <a:xfrm>
                        <a:off x="2575717" y="3254462"/>
                        <a:ext cx="3743325" cy="1731963"/>
                      </a:xfrm>
                      <a:prstGeom prst="rect">
                        <a:avLst/>
                      </a:prstGeom>
                    </p:spPr>
                  </p:pic>
                </p:oleObj>
              </mc:Fallback>
            </mc:AlternateContent>
          </a:graphicData>
        </a:graphic>
      </p:graphicFrame>
      <p:sp>
        <p:nvSpPr>
          <p:cNvPr id="12" name="Oval 11">
            <a:extLst>
              <a:ext uri="{FF2B5EF4-FFF2-40B4-BE49-F238E27FC236}">
                <a16:creationId xmlns:a16="http://schemas.microsoft.com/office/drawing/2014/main" id="{41FB0B54-D712-4183-B231-09570F965093}"/>
              </a:ext>
            </a:extLst>
          </p:cNvPr>
          <p:cNvSpPr/>
          <p:nvPr/>
        </p:nvSpPr>
        <p:spPr>
          <a:xfrm>
            <a:off x="3817413" y="4516489"/>
            <a:ext cx="629174" cy="486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BD38A720-1A8D-4868-A872-37C5D4F54C3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46904147"/>
      </p:ext>
    </p:extLst>
  </p:cSld>
  <p:clrMapOvr>
    <a:masterClrMapping/>
  </p:clrMapOvr>
  <mc:AlternateContent xmlns:mc="http://schemas.openxmlformats.org/markup-compatibility/2006" xmlns:p14="http://schemas.microsoft.com/office/powerpoint/2010/main">
    <mc:Choice Requires="p14">
      <p:transition spd="slow" p14:dur="2000" advTm="23437"/>
    </mc:Choice>
    <mc:Fallback xmlns="">
      <p:transition spd="slow" advTm="23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12" grpId="0" animBg="1"/>
      <p:bldP spid="1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Look at how floating-point numbers can seriously affect</a:t>
            </a:r>
            <a:br>
              <a:rPr lang="en-US" dirty="0"/>
            </a:br>
            <a:r>
              <a:rPr lang="en-US" dirty="0"/>
              <a:t>the results of Gaussian elimination and </a:t>
            </a:r>
            <a:r>
              <a:rPr lang="en-US"/>
              <a:t>backward substitution</a:t>
            </a:r>
            <a:endParaRPr lang="en-US" dirty="0"/>
          </a:p>
          <a:p>
            <a:pPr lvl="1"/>
            <a:r>
              <a:rPr lang="en-US" dirty="0"/>
              <a:t>Describe the Gaussian elimination algorithm with</a:t>
            </a:r>
            <a:br>
              <a:rPr lang="en-US" dirty="0"/>
            </a:br>
            <a:r>
              <a:rPr lang="en-US" dirty="0"/>
              <a:t>partial pivoting</a:t>
            </a:r>
          </a:p>
          <a:p>
            <a:pPr lvl="1"/>
            <a:r>
              <a:rPr lang="en-US" dirty="0"/>
              <a:t>Look at the Jacobi method for approximating the solution to</a:t>
            </a:r>
            <a:br>
              <a:rPr lang="en-US" dirty="0"/>
            </a:br>
            <a:r>
              <a:rPr lang="en-US" dirty="0"/>
              <a:t>a system of linear equations using iteration</a:t>
            </a:r>
          </a:p>
          <a:p>
            <a:pPr lvl="1"/>
            <a:r>
              <a:rPr lang="en-US" dirty="0"/>
              <a:t>Describe the condition number of a matrix</a:t>
            </a: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AAD0E2C2-14E7-4878-8CF3-E525050AEE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39359"/>
    </mc:Choice>
    <mc:Fallback xmlns="">
      <p:transition spd="slow" advTm="39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a:extLst>
              <a:ext uri="{FF2B5EF4-FFF2-40B4-BE49-F238E27FC236}">
                <a16:creationId xmlns:a16="http://schemas.microsoft.com/office/drawing/2014/main" id="{26520DF9-1292-499E-B276-316DFFBB1580}"/>
              </a:ext>
            </a:extLst>
          </p:cNvPr>
          <p:cNvGraphicFramePr>
            <a:graphicFrameLocks noChangeAspect="1"/>
          </p:cNvGraphicFramePr>
          <p:nvPr>
            <p:extLst>
              <p:ext uri="{D42A27DB-BD31-4B8C-83A1-F6EECF244321}">
                <p14:modId xmlns:p14="http://schemas.microsoft.com/office/powerpoint/2010/main" val="3389278108"/>
              </p:ext>
            </p:extLst>
          </p:nvPr>
        </p:nvGraphicFramePr>
        <p:xfrm>
          <a:off x="2730500" y="5026025"/>
          <a:ext cx="3430588" cy="1731963"/>
        </p:xfrm>
        <a:graphic>
          <a:graphicData uri="http://schemas.openxmlformats.org/presentationml/2006/ole">
            <mc:AlternateContent xmlns:mc="http://schemas.openxmlformats.org/markup-compatibility/2006">
              <mc:Choice xmlns:v="urn:schemas-microsoft-com:vml" Requires="v">
                <p:oleObj spid="_x0000_s17412" name="Equation" r:id="rId6" imgW="1536480" imgH="774360" progId="Equation.DSMT4">
                  <p:embed/>
                </p:oleObj>
              </mc:Choice>
              <mc:Fallback>
                <p:oleObj name="Equation" r:id="rId6" imgW="1536480" imgH="774360" progId="Equation.DSMT4">
                  <p:embed/>
                  <p:pic>
                    <p:nvPicPr>
                      <p:cNvPr id="13" name="Object 12">
                        <a:extLst>
                          <a:ext uri="{FF2B5EF4-FFF2-40B4-BE49-F238E27FC236}">
                            <a16:creationId xmlns:a16="http://schemas.microsoft.com/office/drawing/2014/main" id="{26520DF9-1292-499E-B276-316DFFBB1580}"/>
                          </a:ext>
                        </a:extLst>
                      </p:cNvPr>
                      <p:cNvPicPr/>
                      <p:nvPr/>
                    </p:nvPicPr>
                    <p:blipFill>
                      <a:blip r:embed="rId7"/>
                      <a:stretch>
                        <a:fillRect/>
                      </a:stretch>
                    </p:blipFill>
                    <p:spPr>
                      <a:xfrm>
                        <a:off x="2730500" y="5026025"/>
                        <a:ext cx="3430588" cy="1731963"/>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Gaussian elimination with partial pivoting</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Now, add an appropriate multiple of Row 3 onto Row 4:</a:t>
            </a:r>
          </a:p>
          <a:p>
            <a:pPr lvl="1"/>
            <a:r>
              <a:rPr lang="en-US" dirty="0"/>
              <a:t>Add </a:t>
            </a:r>
            <a:r>
              <a:rPr lang="en-US" dirty="0">
                <a:latin typeface="Times New Roman" panose="02020603050405020304" pitchFamily="18" charset="0"/>
              </a:rPr>
              <a:t>–7/(–10) = 0.7</a:t>
            </a:r>
            <a:r>
              <a:rPr lang="en-US" dirty="0"/>
              <a:t> times Row 3 onto Row 4	</a:t>
            </a:r>
          </a:p>
          <a:p>
            <a:pPr lvl="1"/>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12" name="Object 11">
            <a:extLst>
              <a:ext uri="{FF2B5EF4-FFF2-40B4-BE49-F238E27FC236}">
                <a16:creationId xmlns:a16="http://schemas.microsoft.com/office/drawing/2014/main" id="{BD5E3F57-B109-4ED3-BB6B-1F6A37C452E4}"/>
              </a:ext>
            </a:extLst>
          </p:cNvPr>
          <p:cNvGraphicFramePr>
            <a:graphicFrameLocks noChangeAspect="1"/>
          </p:cNvGraphicFramePr>
          <p:nvPr>
            <p:extLst>
              <p:ext uri="{D42A27DB-BD31-4B8C-83A1-F6EECF244321}">
                <p14:modId xmlns:p14="http://schemas.microsoft.com/office/powerpoint/2010/main" val="3707709890"/>
              </p:ext>
            </p:extLst>
          </p:nvPr>
        </p:nvGraphicFramePr>
        <p:xfrm>
          <a:off x="2574925" y="3254375"/>
          <a:ext cx="3743325" cy="1731963"/>
        </p:xfrm>
        <a:graphic>
          <a:graphicData uri="http://schemas.openxmlformats.org/presentationml/2006/ole">
            <mc:AlternateContent xmlns:mc="http://schemas.openxmlformats.org/markup-compatibility/2006">
              <mc:Choice xmlns:v="urn:schemas-microsoft-com:vml" Requires="v">
                <p:oleObj spid="_x0000_s17413" name="Equation" r:id="rId8" imgW="1676160" imgH="774360" progId="Equation.DSMT4">
                  <p:embed/>
                </p:oleObj>
              </mc:Choice>
              <mc:Fallback>
                <p:oleObj name="Equation" r:id="rId8" imgW="1676160" imgH="774360" progId="Equation.DSMT4">
                  <p:embed/>
                  <p:pic>
                    <p:nvPicPr>
                      <p:cNvPr id="12" name="Object 11">
                        <a:extLst>
                          <a:ext uri="{FF2B5EF4-FFF2-40B4-BE49-F238E27FC236}">
                            <a16:creationId xmlns:a16="http://schemas.microsoft.com/office/drawing/2014/main" id="{BD5E3F57-B109-4ED3-BB6B-1F6A37C452E4}"/>
                          </a:ext>
                        </a:extLst>
                      </p:cNvPr>
                      <p:cNvPicPr/>
                      <p:nvPr/>
                    </p:nvPicPr>
                    <p:blipFill>
                      <a:blip r:embed="rId9"/>
                      <a:stretch>
                        <a:fillRect/>
                      </a:stretch>
                    </p:blipFill>
                    <p:spPr>
                      <a:xfrm>
                        <a:off x="2574925" y="3254375"/>
                        <a:ext cx="3743325" cy="1731963"/>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FC01EBCA-B9EA-464D-AE28-FF44C46A69B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06126461"/>
      </p:ext>
    </p:extLst>
  </p:cSld>
  <p:clrMapOvr>
    <a:masterClrMapping/>
  </p:clrMapOvr>
  <mc:AlternateContent xmlns:mc="http://schemas.openxmlformats.org/markup-compatibility/2006" xmlns:p14="http://schemas.microsoft.com/office/powerpoint/2010/main">
    <mc:Choice Requires="p14">
      <p:transition spd="slow" p14:dur="2000" advTm="20534"/>
    </mc:Choice>
    <mc:Fallback xmlns="">
      <p:transition spd="slow" advTm="20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Gaussian elimination with partial pivoting</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We can now use backward substitution to find the solution:</a:t>
            </a:r>
          </a:p>
          <a:p>
            <a:pPr lvl="1"/>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21</a:t>
            </a:fld>
            <a:endParaRPr lang="en-CA"/>
          </a:p>
        </p:txBody>
      </p:sp>
      <p:graphicFrame>
        <p:nvGraphicFramePr>
          <p:cNvPr id="13" name="Object 12">
            <a:extLst>
              <a:ext uri="{FF2B5EF4-FFF2-40B4-BE49-F238E27FC236}">
                <a16:creationId xmlns:a16="http://schemas.microsoft.com/office/drawing/2014/main" id="{26520DF9-1292-499E-B276-316DFFBB1580}"/>
              </a:ext>
            </a:extLst>
          </p:cNvPr>
          <p:cNvGraphicFramePr>
            <a:graphicFrameLocks noChangeAspect="1"/>
          </p:cNvGraphicFramePr>
          <p:nvPr>
            <p:extLst>
              <p:ext uri="{D42A27DB-BD31-4B8C-83A1-F6EECF244321}">
                <p14:modId xmlns:p14="http://schemas.microsoft.com/office/powerpoint/2010/main" val="4206516093"/>
              </p:ext>
            </p:extLst>
          </p:nvPr>
        </p:nvGraphicFramePr>
        <p:xfrm>
          <a:off x="2970212" y="2131218"/>
          <a:ext cx="3203575" cy="1731963"/>
        </p:xfrm>
        <a:graphic>
          <a:graphicData uri="http://schemas.openxmlformats.org/presentationml/2006/ole">
            <mc:AlternateContent xmlns:mc="http://schemas.openxmlformats.org/markup-compatibility/2006">
              <mc:Choice xmlns:v="urn:schemas-microsoft-com:vml" Requires="v">
                <p:oleObj spid="_x0000_s18440" name="Equation" r:id="rId6" imgW="1434960" imgH="774360" progId="Equation.DSMT4">
                  <p:embed/>
                </p:oleObj>
              </mc:Choice>
              <mc:Fallback>
                <p:oleObj name="Equation" r:id="rId6" imgW="1434960" imgH="774360" progId="Equation.DSMT4">
                  <p:embed/>
                  <p:pic>
                    <p:nvPicPr>
                      <p:cNvPr id="13" name="Object 12">
                        <a:extLst>
                          <a:ext uri="{FF2B5EF4-FFF2-40B4-BE49-F238E27FC236}">
                            <a16:creationId xmlns:a16="http://schemas.microsoft.com/office/drawing/2014/main" id="{26520DF9-1292-499E-B276-316DFFBB1580}"/>
                          </a:ext>
                        </a:extLst>
                      </p:cNvPr>
                      <p:cNvPicPr/>
                      <p:nvPr/>
                    </p:nvPicPr>
                    <p:blipFill>
                      <a:blip r:embed="rId7"/>
                      <a:stretch>
                        <a:fillRect/>
                      </a:stretch>
                    </p:blipFill>
                    <p:spPr>
                      <a:xfrm>
                        <a:off x="2970212" y="2131218"/>
                        <a:ext cx="3203575" cy="173196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8A74D02-0FE6-4545-9FEC-AC2953CF1221}"/>
              </a:ext>
            </a:extLst>
          </p:cNvPr>
          <p:cNvGraphicFramePr>
            <a:graphicFrameLocks noChangeAspect="1"/>
          </p:cNvGraphicFramePr>
          <p:nvPr>
            <p:extLst>
              <p:ext uri="{D42A27DB-BD31-4B8C-83A1-F6EECF244321}">
                <p14:modId xmlns:p14="http://schemas.microsoft.com/office/powerpoint/2010/main" val="3812744758"/>
              </p:ext>
            </p:extLst>
          </p:nvPr>
        </p:nvGraphicFramePr>
        <p:xfrm>
          <a:off x="1291759" y="3708061"/>
          <a:ext cx="1728787" cy="795338"/>
        </p:xfrm>
        <a:graphic>
          <a:graphicData uri="http://schemas.openxmlformats.org/presentationml/2006/ole">
            <mc:AlternateContent xmlns:mc="http://schemas.openxmlformats.org/markup-compatibility/2006">
              <mc:Choice xmlns:v="urn:schemas-microsoft-com:vml" Requires="v">
                <p:oleObj spid="_x0000_s18441" name="Equation" r:id="rId8" imgW="774360" imgH="355320" progId="Equation.DSMT4">
                  <p:embed/>
                </p:oleObj>
              </mc:Choice>
              <mc:Fallback>
                <p:oleObj name="Equation" r:id="rId8" imgW="774360" imgH="355320" progId="Equation.DSMT4">
                  <p:embed/>
                  <p:pic>
                    <p:nvPicPr>
                      <p:cNvPr id="13" name="Object 12">
                        <a:extLst>
                          <a:ext uri="{FF2B5EF4-FFF2-40B4-BE49-F238E27FC236}">
                            <a16:creationId xmlns:a16="http://schemas.microsoft.com/office/drawing/2014/main" id="{26520DF9-1292-499E-B276-316DFFBB1580}"/>
                          </a:ext>
                        </a:extLst>
                      </p:cNvPr>
                      <p:cNvPicPr/>
                      <p:nvPr/>
                    </p:nvPicPr>
                    <p:blipFill>
                      <a:blip r:embed="rId9"/>
                      <a:stretch>
                        <a:fillRect/>
                      </a:stretch>
                    </p:blipFill>
                    <p:spPr>
                      <a:xfrm>
                        <a:off x="1291759" y="3708061"/>
                        <a:ext cx="1728787" cy="79533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AB72543-8761-4661-AA39-99EC81430BB8}"/>
              </a:ext>
            </a:extLst>
          </p:cNvPr>
          <p:cNvGraphicFramePr>
            <a:graphicFrameLocks noChangeAspect="1"/>
          </p:cNvGraphicFramePr>
          <p:nvPr>
            <p:extLst>
              <p:ext uri="{D42A27DB-BD31-4B8C-83A1-F6EECF244321}">
                <p14:modId xmlns:p14="http://schemas.microsoft.com/office/powerpoint/2010/main" val="1509985515"/>
              </p:ext>
            </p:extLst>
          </p:nvPr>
        </p:nvGraphicFramePr>
        <p:xfrm>
          <a:off x="1291759" y="4433887"/>
          <a:ext cx="3938588" cy="823913"/>
        </p:xfrm>
        <a:graphic>
          <a:graphicData uri="http://schemas.openxmlformats.org/presentationml/2006/ole">
            <mc:AlternateContent xmlns:mc="http://schemas.openxmlformats.org/markup-compatibility/2006">
              <mc:Choice xmlns:v="urn:schemas-microsoft-com:vml" Requires="v">
                <p:oleObj spid="_x0000_s18442" name="Equation" r:id="rId10" imgW="1765080" imgH="368280" progId="Equation.DSMT4">
                  <p:embed/>
                </p:oleObj>
              </mc:Choice>
              <mc:Fallback>
                <p:oleObj name="Equation" r:id="rId10" imgW="1765080" imgH="368280" progId="Equation.DSMT4">
                  <p:embed/>
                  <p:pic>
                    <p:nvPicPr>
                      <p:cNvPr id="9" name="Object 8">
                        <a:extLst>
                          <a:ext uri="{FF2B5EF4-FFF2-40B4-BE49-F238E27FC236}">
                            <a16:creationId xmlns:a16="http://schemas.microsoft.com/office/drawing/2014/main" id="{08A74D02-0FE6-4545-9FEC-AC2953CF1221}"/>
                          </a:ext>
                        </a:extLst>
                      </p:cNvPr>
                      <p:cNvPicPr/>
                      <p:nvPr/>
                    </p:nvPicPr>
                    <p:blipFill>
                      <a:blip r:embed="rId11"/>
                      <a:stretch>
                        <a:fillRect/>
                      </a:stretch>
                    </p:blipFill>
                    <p:spPr>
                      <a:xfrm>
                        <a:off x="1291759" y="4433887"/>
                        <a:ext cx="3938588" cy="82391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83308EF8-0650-4450-ADC2-E64DE7B1C158}"/>
              </a:ext>
            </a:extLst>
          </p:cNvPr>
          <p:cNvGraphicFramePr>
            <a:graphicFrameLocks noChangeAspect="1"/>
          </p:cNvGraphicFramePr>
          <p:nvPr>
            <p:extLst>
              <p:ext uri="{D42A27DB-BD31-4B8C-83A1-F6EECF244321}">
                <p14:modId xmlns:p14="http://schemas.microsoft.com/office/powerpoint/2010/main" val="1191706462"/>
              </p:ext>
            </p:extLst>
          </p:nvPr>
        </p:nvGraphicFramePr>
        <p:xfrm>
          <a:off x="1291759" y="5257800"/>
          <a:ext cx="4419600" cy="796925"/>
        </p:xfrm>
        <a:graphic>
          <a:graphicData uri="http://schemas.openxmlformats.org/presentationml/2006/ole">
            <mc:AlternateContent xmlns:mc="http://schemas.openxmlformats.org/markup-compatibility/2006">
              <mc:Choice xmlns:v="urn:schemas-microsoft-com:vml" Requires="v">
                <p:oleObj spid="_x0000_s18443" name="Equation" r:id="rId12" imgW="1981080" imgH="355320" progId="Equation.DSMT4">
                  <p:embed/>
                </p:oleObj>
              </mc:Choice>
              <mc:Fallback>
                <p:oleObj name="Equation" r:id="rId12" imgW="1981080" imgH="355320" progId="Equation.DSMT4">
                  <p:embed/>
                  <p:pic>
                    <p:nvPicPr>
                      <p:cNvPr id="10" name="Object 9">
                        <a:extLst>
                          <a:ext uri="{FF2B5EF4-FFF2-40B4-BE49-F238E27FC236}">
                            <a16:creationId xmlns:a16="http://schemas.microsoft.com/office/drawing/2014/main" id="{2AB72543-8761-4661-AA39-99EC81430BB8}"/>
                          </a:ext>
                        </a:extLst>
                      </p:cNvPr>
                      <p:cNvPicPr/>
                      <p:nvPr/>
                    </p:nvPicPr>
                    <p:blipFill>
                      <a:blip r:embed="rId13"/>
                      <a:stretch>
                        <a:fillRect/>
                      </a:stretch>
                    </p:blipFill>
                    <p:spPr>
                      <a:xfrm>
                        <a:off x="1291759" y="5257800"/>
                        <a:ext cx="4419600" cy="7969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38E1B0B-5466-4002-9053-30C30C1F40DE}"/>
              </a:ext>
            </a:extLst>
          </p:cNvPr>
          <p:cNvGraphicFramePr>
            <a:graphicFrameLocks noChangeAspect="1"/>
          </p:cNvGraphicFramePr>
          <p:nvPr>
            <p:extLst>
              <p:ext uri="{D42A27DB-BD31-4B8C-83A1-F6EECF244321}">
                <p14:modId xmlns:p14="http://schemas.microsoft.com/office/powerpoint/2010/main" val="3524133969"/>
              </p:ext>
            </p:extLst>
          </p:nvPr>
        </p:nvGraphicFramePr>
        <p:xfrm>
          <a:off x="1291759" y="5983626"/>
          <a:ext cx="4475162" cy="796925"/>
        </p:xfrm>
        <a:graphic>
          <a:graphicData uri="http://schemas.openxmlformats.org/presentationml/2006/ole">
            <mc:AlternateContent xmlns:mc="http://schemas.openxmlformats.org/markup-compatibility/2006">
              <mc:Choice xmlns:v="urn:schemas-microsoft-com:vml" Requires="v">
                <p:oleObj spid="_x0000_s18444" name="Equation" r:id="rId14" imgW="2006280" imgH="355320" progId="Equation.DSMT4">
                  <p:embed/>
                </p:oleObj>
              </mc:Choice>
              <mc:Fallback>
                <p:oleObj name="Equation" r:id="rId14" imgW="2006280" imgH="355320" progId="Equation.DSMT4">
                  <p:embed/>
                  <p:pic>
                    <p:nvPicPr>
                      <p:cNvPr id="12" name="Object 11">
                        <a:extLst>
                          <a:ext uri="{FF2B5EF4-FFF2-40B4-BE49-F238E27FC236}">
                            <a16:creationId xmlns:a16="http://schemas.microsoft.com/office/drawing/2014/main" id="{83308EF8-0650-4450-ADC2-E64DE7B1C158}"/>
                          </a:ext>
                        </a:extLst>
                      </p:cNvPr>
                      <p:cNvPicPr/>
                      <p:nvPr/>
                    </p:nvPicPr>
                    <p:blipFill>
                      <a:blip r:embed="rId15"/>
                      <a:stretch>
                        <a:fillRect/>
                      </a:stretch>
                    </p:blipFill>
                    <p:spPr>
                      <a:xfrm>
                        <a:off x="1291759" y="5983626"/>
                        <a:ext cx="4475162" cy="79692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E6B16243-4DB7-43F8-BDA6-BCA5B24869A5}"/>
              </a:ext>
            </a:extLst>
          </p:cNvPr>
          <p:cNvGraphicFramePr>
            <a:graphicFrameLocks noChangeAspect="1"/>
          </p:cNvGraphicFramePr>
          <p:nvPr>
            <p:extLst>
              <p:ext uri="{D42A27DB-BD31-4B8C-83A1-F6EECF244321}">
                <p14:modId xmlns:p14="http://schemas.microsoft.com/office/powerpoint/2010/main" val="3016808515"/>
              </p:ext>
            </p:extLst>
          </p:nvPr>
        </p:nvGraphicFramePr>
        <p:xfrm>
          <a:off x="6275155" y="3979861"/>
          <a:ext cx="1190625" cy="1731963"/>
        </p:xfrm>
        <a:graphic>
          <a:graphicData uri="http://schemas.openxmlformats.org/presentationml/2006/ole">
            <mc:AlternateContent xmlns:mc="http://schemas.openxmlformats.org/markup-compatibility/2006">
              <mc:Choice xmlns:v="urn:schemas-microsoft-com:vml" Requires="v">
                <p:oleObj spid="_x0000_s18445" name="Equation" r:id="rId16" imgW="533160" imgH="774360" progId="Equation.DSMT4">
                  <p:embed/>
                </p:oleObj>
              </mc:Choice>
              <mc:Fallback>
                <p:oleObj name="Equation" r:id="rId16" imgW="533160" imgH="774360" progId="Equation.DSMT4">
                  <p:embed/>
                  <p:pic>
                    <p:nvPicPr>
                      <p:cNvPr id="13" name="Object 12">
                        <a:extLst>
                          <a:ext uri="{FF2B5EF4-FFF2-40B4-BE49-F238E27FC236}">
                            <a16:creationId xmlns:a16="http://schemas.microsoft.com/office/drawing/2014/main" id="{26520DF9-1292-499E-B276-316DFFBB1580}"/>
                          </a:ext>
                        </a:extLst>
                      </p:cNvPr>
                      <p:cNvPicPr/>
                      <p:nvPr/>
                    </p:nvPicPr>
                    <p:blipFill>
                      <a:blip r:embed="rId17"/>
                      <a:stretch>
                        <a:fillRect/>
                      </a:stretch>
                    </p:blipFill>
                    <p:spPr>
                      <a:xfrm>
                        <a:off x="6275155" y="3979861"/>
                        <a:ext cx="1190625" cy="1731963"/>
                      </a:xfrm>
                      <a:prstGeom prst="rect">
                        <a:avLst/>
                      </a:prstGeom>
                    </p:spPr>
                  </p:pic>
                </p:oleObj>
              </mc:Fallback>
            </mc:AlternateContent>
          </a:graphicData>
        </a:graphic>
      </p:graphicFrame>
      <p:pic>
        <p:nvPicPr>
          <p:cNvPr id="17" name="Audio 16">
            <a:hlinkClick r:id="" action="ppaction://media"/>
            <a:extLst>
              <a:ext uri="{FF2B5EF4-FFF2-40B4-BE49-F238E27FC236}">
                <a16:creationId xmlns:a16="http://schemas.microsoft.com/office/drawing/2014/main" id="{D2634369-4051-458C-8458-5175137DFCBF}"/>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11376629"/>
      </p:ext>
    </p:extLst>
  </p:cSld>
  <p:clrMapOvr>
    <a:masterClrMapping/>
  </p:clrMapOvr>
  <mc:AlternateContent xmlns:mc="http://schemas.openxmlformats.org/markup-compatibility/2006" xmlns:p14="http://schemas.microsoft.com/office/powerpoint/2010/main">
    <mc:Choice Requires="p14">
      <p:transition spd="slow" p14:dur="2000" advTm="75074"/>
    </mc:Choice>
    <mc:Fallback xmlns="">
      <p:transition spd="slow" advTm="75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In </a:t>
            </a:r>
            <a:r>
              <a:rPr lang="en-US" dirty="0" err="1"/>
              <a:t>M</a:t>
            </a:r>
            <a:r>
              <a:rPr lang="en-US" cap="small" dirty="0" err="1"/>
              <a:t>atlab</a:t>
            </a:r>
            <a:r>
              <a:rPr lang="en-US" dirty="0"/>
              <a:t>, you can do this as follows:</a:t>
            </a:r>
          </a:p>
          <a:p>
            <a:pPr marL="800100" lvl="2" indent="0">
              <a:buNone/>
            </a:pPr>
            <a:r>
              <a:rPr lang="en-US" dirty="0">
                <a:latin typeface="Consolas" panose="020B0609020204030204" pitchFamily="49" charset="0"/>
              </a:rPr>
              <a:t>&gt;&gt; A = [-1.5 -6.0  5.8  7.0</a:t>
            </a:r>
            <a:br>
              <a:rPr lang="en-US" dirty="0">
                <a:latin typeface="Consolas" panose="020B0609020204030204" pitchFamily="49" charset="0"/>
              </a:rPr>
            </a:br>
            <a:r>
              <a:rPr lang="en-US" dirty="0">
                <a:latin typeface="Consolas" panose="020B0609020204030204" pitchFamily="49" charset="0"/>
              </a:rPr>
              <a:t>         4.0  4.0 -8.8 -1.6</a:t>
            </a:r>
            <a:br>
              <a:rPr lang="en-US" dirty="0">
                <a:latin typeface="Consolas" panose="020B0609020204030204" pitchFamily="49" charset="0"/>
              </a:rPr>
            </a:br>
            <a:r>
              <a:rPr lang="en-US" dirty="0">
                <a:latin typeface="Consolas" panose="020B0609020204030204" pitchFamily="49" charset="0"/>
              </a:rPr>
              <a:t>         5.0  2.0  1.0 -1.0</a:t>
            </a:r>
            <a:br>
              <a:rPr lang="en-US" dirty="0">
                <a:latin typeface="Consolas" panose="020B0609020204030204" pitchFamily="49" charset="0"/>
              </a:rPr>
            </a:br>
            <a:r>
              <a:rPr lang="en-US" dirty="0">
                <a:latin typeface="Consolas" panose="020B0609020204030204" pitchFamily="49" charset="0"/>
              </a:rPr>
              <a:t>         3.0  7.2  1.6  2.4];</a:t>
            </a:r>
          </a:p>
          <a:p>
            <a:pPr marL="800100" lvl="2" indent="0">
              <a:buNone/>
            </a:pPr>
            <a:r>
              <a:rPr lang="en-US" dirty="0">
                <a:latin typeface="Consolas" panose="020B0609020204030204" pitchFamily="49" charset="0"/>
              </a:rPr>
              <a:t>&gt;&gt; v = [12.7 -34.4 8.0 -12.2]';</a:t>
            </a:r>
          </a:p>
          <a:p>
            <a:pPr marL="800100" lvl="2" indent="0">
              <a:buNone/>
            </a:pPr>
            <a:r>
              <a:rPr lang="en-US" dirty="0">
                <a:latin typeface="Consolas" panose="020B0609020204030204" pitchFamily="49" charset="0"/>
              </a:rPr>
              <a:t>&gt;&gt; u = A\v</a:t>
            </a:r>
          </a:p>
          <a:p>
            <a:pPr marL="800100" lvl="2" indent="0">
              <a:buNone/>
            </a:pPr>
            <a:r>
              <a:rPr lang="ko-KR" altLang="en-US" dirty="0">
                <a:latin typeface="Consolas" panose="020B0609020204030204" pitchFamily="49" charset="0"/>
              </a:rPr>
              <a:t>    </a:t>
            </a:r>
            <a:r>
              <a:rPr lang="en-US" altLang="ko-KR" dirty="0" err="1">
                <a:latin typeface="Consolas" panose="020B0609020204030204" pitchFamily="49" charset="0"/>
              </a:rPr>
              <a:t>ans</a:t>
            </a:r>
            <a:r>
              <a:rPr lang="en-US" altLang="ko-KR" dirty="0">
                <a:latin typeface="Consolas" panose="020B0609020204030204" pitchFamily="49" charset="0"/>
              </a:rPr>
              <a:t> =</a:t>
            </a:r>
          </a:p>
          <a:p>
            <a:pPr marL="800100" lvl="2" indent="0">
              <a:buNone/>
            </a:pPr>
            <a:r>
              <a:rPr lang="en-US" altLang="ko-KR" dirty="0">
                <a:latin typeface="Consolas" panose="020B0609020204030204" pitchFamily="49" charset="0"/>
              </a:rPr>
              <a:t>         1</a:t>
            </a:r>
          </a:p>
          <a:p>
            <a:pPr marL="800100" lvl="2" indent="0">
              <a:buNone/>
            </a:pPr>
            <a:r>
              <a:rPr lang="en-US" altLang="ko-KR" dirty="0">
                <a:latin typeface="Consolas" panose="020B0609020204030204" pitchFamily="49" charset="0"/>
              </a:rPr>
              <a:t>        -2</a:t>
            </a:r>
          </a:p>
          <a:p>
            <a:pPr marL="800100" lvl="2" indent="0">
              <a:buNone/>
            </a:pPr>
            <a:r>
              <a:rPr lang="en-US" altLang="ko-KR" dirty="0">
                <a:latin typeface="Consolas" panose="020B0609020204030204" pitchFamily="49" charset="0"/>
              </a:rPr>
              <a:t>         4</a:t>
            </a:r>
          </a:p>
          <a:p>
            <a:pPr marL="800100" lvl="2" indent="0">
              <a:buNone/>
            </a:pPr>
            <a:r>
              <a:rPr lang="en-US" altLang="ko-KR" dirty="0">
                <a:latin typeface="Consolas" panose="020B0609020204030204" pitchFamily="49" charset="0"/>
              </a:rPr>
              <a:t>        -3</a:t>
            </a:r>
            <a:r>
              <a:rPr lang="en-US" dirty="0">
                <a:latin typeface="Consolas" panose="020B0609020204030204" pitchFamily="49" charset="0"/>
              </a:rPr>
              <a:t>         </a:t>
            </a: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22</a:t>
            </a:fld>
            <a:endParaRPr lang="en-CA"/>
          </a:p>
        </p:txBody>
      </p:sp>
      <p:graphicFrame>
        <p:nvGraphicFramePr>
          <p:cNvPr id="8" name="Object 7">
            <a:extLst>
              <a:ext uri="{FF2B5EF4-FFF2-40B4-BE49-F238E27FC236}">
                <a16:creationId xmlns:a16="http://schemas.microsoft.com/office/drawing/2014/main" id="{C78D8669-0BA0-4CEC-BBF4-79CC23D93E40}"/>
              </a:ext>
            </a:extLst>
          </p:cNvPr>
          <p:cNvGraphicFramePr>
            <a:graphicFrameLocks noChangeAspect="1"/>
          </p:cNvGraphicFramePr>
          <p:nvPr>
            <p:extLst>
              <p:ext uri="{D42A27DB-BD31-4B8C-83A1-F6EECF244321}">
                <p14:modId xmlns:p14="http://schemas.microsoft.com/office/powerpoint/2010/main" val="4244853807"/>
              </p:ext>
            </p:extLst>
          </p:nvPr>
        </p:nvGraphicFramePr>
        <p:xfrm>
          <a:off x="6275155" y="3979861"/>
          <a:ext cx="1190625" cy="1731963"/>
        </p:xfrm>
        <a:graphic>
          <a:graphicData uri="http://schemas.openxmlformats.org/presentationml/2006/ole">
            <mc:AlternateContent xmlns:mc="http://schemas.openxmlformats.org/markup-compatibility/2006">
              <mc:Choice xmlns:v="urn:schemas-microsoft-com:vml" Requires="v">
                <p:oleObj spid="_x0000_s19459" name="Equation" r:id="rId6" imgW="533160" imgH="774360" progId="Equation.DSMT4">
                  <p:embed/>
                </p:oleObj>
              </mc:Choice>
              <mc:Fallback>
                <p:oleObj name="Equation" r:id="rId6" imgW="533160" imgH="774360" progId="Equation.DSMT4">
                  <p:embed/>
                  <p:pic>
                    <p:nvPicPr>
                      <p:cNvPr id="16" name="Object 15">
                        <a:extLst>
                          <a:ext uri="{FF2B5EF4-FFF2-40B4-BE49-F238E27FC236}">
                            <a16:creationId xmlns:a16="http://schemas.microsoft.com/office/drawing/2014/main" id="{E6B16243-4DB7-43F8-BDA6-BCA5B24869A5}"/>
                          </a:ext>
                        </a:extLst>
                      </p:cNvPr>
                      <p:cNvPicPr/>
                      <p:nvPr/>
                    </p:nvPicPr>
                    <p:blipFill>
                      <a:blip r:embed="rId7"/>
                      <a:stretch>
                        <a:fillRect/>
                      </a:stretch>
                    </p:blipFill>
                    <p:spPr>
                      <a:xfrm>
                        <a:off x="6275155" y="3979861"/>
                        <a:ext cx="1190625" cy="1731963"/>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109D8088-AA64-47B2-8AF9-0DA664CCA3C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05796946"/>
      </p:ext>
    </p:extLst>
  </p:cSld>
  <p:clrMapOvr>
    <a:masterClrMapping/>
  </p:clrMapOvr>
  <mc:AlternateContent xmlns:mc="http://schemas.openxmlformats.org/markup-compatibility/2006" xmlns:p14="http://schemas.microsoft.com/office/powerpoint/2010/main">
    <mc:Choice Requires="p14">
      <p:transition spd="slow" p14:dur="2000" advTm="64394"/>
    </mc:Choice>
    <mc:Fallback xmlns="">
      <p:transition spd="slow" advTm="64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534400" cy="4525963"/>
          </a:xfrm>
        </p:spPr>
        <p:txBody>
          <a:bodyPr/>
          <a:lstStyle/>
          <a:p>
            <a:r>
              <a:rPr lang="en-US" dirty="0"/>
              <a:t>Why use \ as an operator?</a:t>
            </a:r>
            <a:r>
              <a:rPr lang="en-US" dirty="0">
                <a:latin typeface="Consolas" panose="020B0609020204030204" pitchFamily="49" charset="0"/>
              </a:rPr>
              <a:t>         </a:t>
            </a:r>
          </a:p>
        </p:txBody>
      </p:sp>
      <p:sp>
        <p:nvSpPr>
          <p:cNvPr id="17" name="TextBox 16">
            <a:extLst>
              <a:ext uri="{FF2B5EF4-FFF2-40B4-BE49-F238E27FC236}">
                <a16:creationId xmlns:a16="http://schemas.microsoft.com/office/drawing/2014/main" id="{02FDD98E-CBBE-4AF8-BFF7-A9E339CAD957}"/>
              </a:ext>
            </a:extLst>
          </p:cNvPr>
          <p:cNvSpPr txBox="1"/>
          <p:nvPr/>
        </p:nvSpPr>
        <p:spPr>
          <a:xfrm>
            <a:off x="3841166" y="2369939"/>
            <a:ext cx="865058" cy="461665"/>
          </a:xfrm>
          <a:prstGeom prst="rect">
            <a:avLst/>
          </a:prstGeom>
          <a:noFill/>
        </p:spPr>
        <p:txBody>
          <a:bodyPr wrap="square">
            <a:spAutoFit/>
          </a:bodyPr>
          <a:lstStyle/>
          <a:p>
            <a:pPr indent="-114300">
              <a:spcBef>
                <a:spcPct val="20000"/>
              </a:spcBef>
              <a:defRPr/>
            </a:pPr>
            <a:r>
              <a:rPr kumimoji="0" lang="en-US" sz="2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u =</a:t>
            </a:r>
          </a:p>
        </p:txBody>
      </p:sp>
      <p:sp>
        <p:nvSpPr>
          <p:cNvPr id="2" name="Title 1"/>
          <p:cNvSpPr>
            <a:spLocks noGrp="1"/>
          </p:cNvSpPr>
          <p:nvPr>
            <p:ph type="title"/>
          </p:nvPr>
        </p:nvSpPr>
        <p:spPr/>
        <p:txBody>
          <a:bodyPr/>
          <a:lstStyle/>
          <a:p>
            <a:r>
              <a:rPr lang="en-US" dirty="0"/>
              <a:t>Iteration</a:t>
            </a:r>
            <a:endParaRPr lang="en-CA" dirty="0"/>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23</a:t>
            </a:fld>
            <a:endParaRPr lang="en-CA"/>
          </a:p>
        </p:txBody>
      </p:sp>
      <p:sp>
        <p:nvSpPr>
          <p:cNvPr id="14" name="TextBox 13">
            <a:extLst>
              <a:ext uri="{FF2B5EF4-FFF2-40B4-BE49-F238E27FC236}">
                <a16:creationId xmlns:a16="http://schemas.microsoft.com/office/drawing/2014/main" id="{0261F9CD-4686-4496-98EE-4DE1552E1D91}"/>
              </a:ext>
            </a:extLst>
          </p:cNvPr>
          <p:cNvSpPr txBox="1"/>
          <p:nvPr/>
        </p:nvSpPr>
        <p:spPr>
          <a:xfrm>
            <a:off x="3321223" y="2161921"/>
            <a:ext cx="352163" cy="461665"/>
          </a:xfrm>
          <a:prstGeom prst="rect">
            <a:avLst/>
          </a:prstGeom>
          <a:noFill/>
        </p:spPr>
        <p:txBody>
          <a:bodyPr wrap="square">
            <a:spAutoFit/>
          </a:bodyPr>
          <a:lstStyle/>
          <a:p>
            <a:pPr indent="-114300">
              <a:spcBef>
                <a:spcPct val="20000"/>
              </a:spcBef>
              <a:defRPr/>
            </a:pPr>
            <a:r>
              <a:rPr kumimoji="0" lang="en-US" sz="2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1</a:t>
            </a:r>
          </a:p>
        </p:txBody>
      </p:sp>
      <p:sp>
        <p:nvSpPr>
          <p:cNvPr id="16" name="TextBox 15">
            <a:extLst>
              <a:ext uri="{FF2B5EF4-FFF2-40B4-BE49-F238E27FC236}">
                <a16:creationId xmlns:a16="http://schemas.microsoft.com/office/drawing/2014/main" id="{FDB1693D-6311-4D75-AF42-8255B0819151}"/>
              </a:ext>
            </a:extLst>
          </p:cNvPr>
          <p:cNvSpPr txBox="1"/>
          <p:nvPr/>
        </p:nvSpPr>
        <p:spPr>
          <a:xfrm>
            <a:off x="3673386" y="2369939"/>
            <a:ext cx="416177" cy="461665"/>
          </a:xfrm>
          <a:prstGeom prst="rect">
            <a:avLst/>
          </a:prstGeom>
          <a:noFill/>
        </p:spPr>
        <p:txBody>
          <a:bodyPr wrap="square">
            <a:spAutoFit/>
          </a:bodyPr>
          <a:lstStyle/>
          <a:p>
            <a:pPr indent="-114300">
              <a:spcBef>
                <a:spcPct val="20000"/>
              </a:spcBef>
              <a:defRPr/>
            </a:pPr>
            <a:r>
              <a:rPr kumimoji="0" lang="en-US" sz="2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A</a:t>
            </a:r>
          </a:p>
        </p:txBody>
      </p:sp>
      <p:sp>
        <p:nvSpPr>
          <p:cNvPr id="18" name="TextBox 17">
            <a:extLst>
              <a:ext uri="{FF2B5EF4-FFF2-40B4-BE49-F238E27FC236}">
                <a16:creationId xmlns:a16="http://schemas.microsoft.com/office/drawing/2014/main" id="{7C884196-B77A-407E-ADE6-49920E5980BD}"/>
              </a:ext>
            </a:extLst>
          </p:cNvPr>
          <p:cNvSpPr txBox="1"/>
          <p:nvPr/>
        </p:nvSpPr>
        <p:spPr>
          <a:xfrm>
            <a:off x="4520675" y="2369939"/>
            <a:ext cx="416177" cy="461665"/>
          </a:xfrm>
          <a:prstGeom prst="rect">
            <a:avLst/>
          </a:prstGeom>
          <a:noFill/>
        </p:spPr>
        <p:txBody>
          <a:bodyPr wrap="square">
            <a:spAutoFit/>
          </a:bodyPr>
          <a:lstStyle/>
          <a:p>
            <a:pPr indent="-114300">
              <a:spcBef>
                <a:spcPct val="20000"/>
              </a:spcBef>
              <a:defRPr/>
            </a:pPr>
            <a:r>
              <a:rPr kumimoji="0" lang="en-US" sz="2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v</a:t>
            </a:r>
          </a:p>
        </p:txBody>
      </p:sp>
      <p:sp>
        <p:nvSpPr>
          <p:cNvPr id="19" name="TextBox 18">
            <a:extLst>
              <a:ext uri="{FF2B5EF4-FFF2-40B4-BE49-F238E27FC236}">
                <a16:creationId xmlns:a16="http://schemas.microsoft.com/office/drawing/2014/main" id="{FE9E59A1-E6AA-441D-9272-E15A42E8E4CE}"/>
              </a:ext>
            </a:extLst>
          </p:cNvPr>
          <p:cNvSpPr txBox="1"/>
          <p:nvPr/>
        </p:nvSpPr>
        <p:spPr>
          <a:xfrm>
            <a:off x="3337009" y="2617260"/>
            <a:ext cx="352163" cy="461665"/>
          </a:xfrm>
          <a:prstGeom prst="rect">
            <a:avLst/>
          </a:prstGeom>
          <a:noFill/>
        </p:spPr>
        <p:txBody>
          <a:bodyPr wrap="square">
            <a:spAutoFit/>
          </a:bodyPr>
          <a:lstStyle/>
          <a:p>
            <a:pPr indent="-114300">
              <a:spcBef>
                <a:spcPct val="20000"/>
              </a:spcBef>
              <a:defRPr/>
            </a:pPr>
            <a:r>
              <a:rPr kumimoji="0" lang="en-US" sz="2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A</a:t>
            </a:r>
          </a:p>
        </p:txBody>
      </p:sp>
      <p:cxnSp>
        <p:nvCxnSpPr>
          <p:cNvPr id="21" name="Straight Connector 20">
            <a:extLst>
              <a:ext uri="{FF2B5EF4-FFF2-40B4-BE49-F238E27FC236}">
                <a16:creationId xmlns:a16="http://schemas.microsoft.com/office/drawing/2014/main" id="{93CF73A3-BF03-440E-8539-C40DBEA6EFC8}"/>
              </a:ext>
            </a:extLst>
          </p:cNvPr>
          <p:cNvCxnSpPr/>
          <p:nvPr/>
        </p:nvCxnSpPr>
        <p:spPr>
          <a:xfrm>
            <a:off x="3295881" y="2617260"/>
            <a:ext cx="37750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358D423-333F-4FAD-8D05-326B2DD54814}"/>
              </a:ext>
            </a:extLst>
          </p:cNvPr>
          <p:cNvSpPr txBox="1"/>
          <p:nvPr/>
        </p:nvSpPr>
        <p:spPr>
          <a:xfrm>
            <a:off x="4519561" y="2161921"/>
            <a:ext cx="352163" cy="461665"/>
          </a:xfrm>
          <a:prstGeom prst="rect">
            <a:avLst/>
          </a:prstGeom>
          <a:noFill/>
        </p:spPr>
        <p:txBody>
          <a:bodyPr wrap="square">
            <a:spAutoFit/>
          </a:bodyPr>
          <a:lstStyle/>
          <a:p>
            <a:pPr indent="-114300">
              <a:spcBef>
                <a:spcPct val="20000"/>
              </a:spcBef>
              <a:defRPr/>
            </a:pPr>
            <a:r>
              <a:rPr kumimoji="0" lang="en-US" sz="2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1</a:t>
            </a:r>
          </a:p>
        </p:txBody>
      </p:sp>
      <p:sp>
        <p:nvSpPr>
          <p:cNvPr id="23" name="TextBox 22">
            <a:extLst>
              <a:ext uri="{FF2B5EF4-FFF2-40B4-BE49-F238E27FC236}">
                <a16:creationId xmlns:a16="http://schemas.microsoft.com/office/drawing/2014/main" id="{EFDDF920-0C71-47FE-B763-D98F0838FC5E}"/>
              </a:ext>
            </a:extLst>
          </p:cNvPr>
          <p:cNvSpPr txBox="1"/>
          <p:nvPr/>
        </p:nvSpPr>
        <p:spPr>
          <a:xfrm>
            <a:off x="4535347" y="2617260"/>
            <a:ext cx="352163" cy="461665"/>
          </a:xfrm>
          <a:prstGeom prst="rect">
            <a:avLst/>
          </a:prstGeom>
          <a:noFill/>
        </p:spPr>
        <p:txBody>
          <a:bodyPr wrap="square">
            <a:spAutoFit/>
          </a:bodyPr>
          <a:lstStyle/>
          <a:p>
            <a:pPr indent="-114300">
              <a:spcBef>
                <a:spcPct val="20000"/>
              </a:spcBef>
              <a:defRPr/>
            </a:pPr>
            <a:r>
              <a:rPr kumimoji="0" lang="en-US" sz="2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A</a:t>
            </a:r>
          </a:p>
        </p:txBody>
      </p:sp>
      <p:cxnSp>
        <p:nvCxnSpPr>
          <p:cNvPr id="24" name="Straight Connector 23">
            <a:extLst>
              <a:ext uri="{FF2B5EF4-FFF2-40B4-BE49-F238E27FC236}">
                <a16:creationId xmlns:a16="http://schemas.microsoft.com/office/drawing/2014/main" id="{A91F9846-B4A4-42B7-A305-479BD4A145C1}"/>
              </a:ext>
            </a:extLst>
          </p:cNvPr>
          <p:cNvCxnSpPr/>
          <p:nvPr/>
        </p:nvCxnSpPr>
        <p:spPr>
          <a:xfrm>
            <a:off x="4494219" y="2617260"/>
            <a:ext cx="37750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Audio 33">
            <a:hlinkClick r:id="" action="ppaction://media"/>
            <a:extLst>
              <a:ext uri="{FF2B5EF4-FFF2-40B4-BE49-F238E27FC236}">
                <a16:creationId xmlns:a16="http://schemas.microsoft.com/office/drawing/2014/main" id="{1EA8BE87-E619-40C8-812C-2D039DA5787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90093800"/>
      </p:ext>
    </p:extLst>
  </p:cSld>
  <p:clrMapOvr>
    <a:masterClrMapping/>
  </p:clrMapOvr>
  <mc:AlternateContent xmlns:mc="http://schemas.openxmlformats.org/markup-compatibility/2006" xmlns:p14="http://schemas.microsoft.com/office/powerpoint/2010/main">
    <mc:Choice Requires="p14">
      <p:transition spd="slow" p14:dur="2000" advTm="117007"/>
    </mc:Choice>
    <mc:Fallback xmlns="">
      <p:transition spd="slow" advTm="117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5E-6 3.33333E-6 L 0.03784 3.33333E-6 " pathEditMode="relative" rAng="0" ptsTypes="AA">
                                      <p:cBhvr>
                                        <p:cTn id="10" dur="2000" fill="hold"/>
                                        <p:tgtEl>
                                          <p:spTgt spid="18"/>
                                        </p:tgtEl>
                                        <p:attrNameLst>
                                          <p:attrName>ppt_x</p:attrName>
                                          <p:attrName>ppt_y</p:attrName>
                                        </p:attrNameLst>
                                      </p:cBhvr>
                                      <p:rCtr x="1892" y="0"/>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3600000">
                                      <p:cBhvr>
                                        <p:cTn id="38" dur="2000" fill="hold"/>
                                        <p:tgtEl>
                                          <p:spTgt spid="24"/>
                                        </p:tgtEl>
                                        <p:attrNameLst>
                                          <p:attrName>r</p:attrName>
                                        </p:attrNameLst>
                                      </p:cBhvr>
                                    </p:animRot>
                                  </p:childTnLst>
                                </p:cTn>
                              </p:par>
                              <p:par>
                                <p:cTn id="39" presetID="42" presetClass="path" presetSubtype="0" accel="50000" decel="50000" fill="hold" grpId="1" nodeType="withEffect">
                                  <p:stCondLst>
                                    <p:cond delay="0"/>
                                  </p:stCondLst>
                                  <p:childTnLst>
                                    <p:animMotion origin="layout" path="M -1.66667E-6 -2.59259E-6 L 0.04132 0.03287 " pathEditMode="relative" rAng="0" ptsTypes="AA">
                                      <p:cBhvr>
                                        <p:cTn id="40" dur="2000" fill="hold"/>
                                        <p:tgtEl>
                                          <p:spTgt spid="22"/>
                                        </p:tgtEl>
                                        <p:attrNameLst>
                                          <p:attrName>ppt_x</p:attrName>
                                          <p:attrName>ppt_y</p:attrName>
                                        </p:attrNameLst>
                                      </p:cBhvr>
                                      <p:rCtr x="2066" y="1644"/>
                                    </p:animMotion>
                                  </p:childTnLst>
                                </p:cTn>
                              </p:par>
                              <p:par>
                                <p:cTn id="41" presetID="10"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42" presetClass="path" presetSubtype="0" accel="50000" decel="50000" fill="hold" grpId="1" nodeType="withEffect">
                                  <p:stCondLst>
                                    <p:cond delay="0"/>
                                  </p:stCondLst>
                                  <p:childTnLst>
                                    <p:animMotion origin="layout" path="M 2.22222E-6 2.22222E-6 L -0.01198 -0.03704 " pathEditMode="relative" rAng="0" ptsTypes="AA">
                                      <p:cBhvr>
                                        <p:cTn id="45" dur="2000" fill="hold"/>
                                        <p:tgtEl>
                                          <p:spTgt spid="23"/>
                                        </p:tgtEl>
                                        <p:attrNameLst>
                                          <p:attrName>ppt_x</p:attrName>
                                          <p:attrName>ppt_y</p:attrName>
                                        </p:attrNameLst>
                                      </p:cBhvr>
                                      <p:rCtr x="-608" y="-1852"/>
                                    </p:animMotion>
                                  </p:childTnLst>
                                </p:cTn>
                              </p:par>
                              <p:par>
                                <p:cTn id="46" presetID="42" presetClass="path" presetSubtype="0" accel="50000" decel="50000" fill="hold" nodeType="withEffect">
                                  <p:stCondLst>
                                    <p:cond delay="0"/>
                                  </p:stCondLst>
                                  <p:childTnLst>
                                    <p:animMotion origin="layout" path="M -2.77778E-6 -2.96296E-6 L 0.0158 -2.96296E-6 " pathEditMode="relative" rAng="0" ptsTypes="AA">
                                      <p:cBhvr>
                                        <p:cTn id="47" dur="2000" fill="hold"/>
                                        <p:tgtEl>
                                          <p:spTgt spid="24"/>
                                        </p:tgtEl>
                                        <p:attrNameLst>
                                          <p:attrName>ppt_x</p:attrName>
                                          <p:attrName>ppt_y</p:attrName>
                                        </p:attrNameLst>
                                      </p:cBhvr>
                                      <p:rCtr x="781" y="0"/>
                                    </p:animMotion>
                                  </p:childTnLst>
                                </p:cTn>
                              </p:par>
                              <p:par>
                                <p:cTn id="48" presetID="10" presetClass="exit" presetSubtype="0" fill="hold" grpId="3" nodeType="withEffect">
                                  <p:stCondLst>
                                    <p:cond delay="0"/>
                                  </p:stCondLst>
                                  <p:childTnLst>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34"/>
                </p:tgtEl>
              </p:cMediaNode>
            </p:audio>
          </p:childTnLst>
        </p:cTn>
      </p:par>
    </p:tnLst>
    <p:bldLst>
      <p:bldP spid="14" grpId="0"/>
      <p:bldP spid="14" grpId="1"/>
      <p:bldP spid="16" grpId="0"/>
      <p:bldP spid="18" grpId="0"/>
      <p:bldP spid="19" grpId="0"/>
      <p:bldP spid="19" grpId="1"/>
      <p:bldP spid="22" grpId="0"/>
      <p:bldP spid="22" grpId="1"/>
      <p:bldP spid="22" grpId="2"/>
      <p:bldP spid="22" grpId="3"/>
      <p:bldP spid="23" grpId="0"/>
      <p:bldP spid="2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Gaussian elimination with partial pivoting</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Question:</a:t>
            </a:r>
          </a:p>
          <a:p>
            <a:pPr lvl="1"/>
            <a:r>
              <a:rPr lang="en-US" dirty="0"/>
              <a:t>Suppose we followed the rules of Gaussian elimination,</a:t>
            </a:r>
            <a:br>
              <a:rPr lang="en-US" dirty="0"/>
            </a:br>
            <a:r>
              <a:rPr lang="en-US" dirty="0"/>
              <a:t>and one of the “largest entries in magnitude” we</a:t>
            </a:r>
            <a:br>
              <a:rPr lang="en-US" dirty="0"/>
            </a:br>
            <a:r>
              <a:rPr lang="en-US" dirty="0"/>
              <a:t>found was very small relative to other diagonal entries</a:t>
            </a:r>
          </a:p>
          <a:p>
            <a:pPr lvl="1"/>
            <a:endParaRPr lang="en-US" dirty="0"/>
          </a:p>
          <a:p>
            <a:pPr lvl="1"/>
            <a:endParaRPr lang="en-US" dirty="0"/>
          </a:p>
          <a:p>
            <a:pPr lvl="1"/>
            <a:endParaRPr lang="en-US" dirty="0"/>
          </a:p>
          <a:p>
            <a:pPr lvl="1"/>
            <a:endParaRPr lang="en-US" dirty="0"/>
          </a:p>
          <a:p>
            <a:pPr lvl="1"/>
            <a:endParaRPr lang="en-US" dirty="0"/>
          </a:p>
          <a:p>
            <a:pPr lvl="1"/>
            <a:r>
              <a:rPr lang="en-US" dirty="0"/>
              <a:t>Is the original matrix </a:t>
            </a:r>
            <a:r>
              <a:rPr lang="en-US" i="1" dirty="0">
                <a:latin typeface="Times New Roman" panose="02020603050405020304" pitchFamily="18" charset="0"/>
              </a:rPr>
              <a:t>A</a:t>
            </a:r>
            <a:r>
              <a:rPr lang="en-US" dirty="0"/>
              <a:t> still invertible?</a:t>
            </a:r>
          </a:p>
          <a:p>
            <a:pPr lvl="2"/>
            <a:r>
              <a:rPr lang="en-US" dirty="0"/>
              <a:t>We’ll discuss this later…</a:t>
            </a:r>
          </a:p>
          <a:p>
            <a:pPr lvl="1"/>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24</a:t>
            </a:fld>
            <a:endParaRPr lang="en-CA"/>
          </a:p>
        </p:txBody>
      </p:sp>
      <p:graphicFrame>
        <p:nvGraphicFramePr>
          <p:cNvPr id="13" name="Object 12">
            <a:extLst>
              <a:ext uri="{FF2B5EF4-FFF2-40B4-BE49-F238E27FC236}">
                <a16:creationId xmlns:a16="http://schemas.microsoft.com/office/drawing/2014/main" id="{26520DF9-1292-499E-B276-316DFFBB1580}"/>
              </a:ext>
            </a:extLst>
          </p:cNvPr>
          <p:cNvGraphicFramePr>
            <a:graphicFrameLocks noChangeAspect="1"/>
          </p:cNvGraphicFramePr>
          <p:nvPr>
            <p:extLst>
              <p:ext uri="{D42A27DB-BD31-4B8C-83A1-F6EECF244321}">
                <p14:modId xmlns:p14="http://schemas.microsoft.com/office/powerpoint/2010/main" val="3185128215"/>
              </p:ext>
            </p:extLst>
          </p:nvPr>
        </p:nvGraphicFramePr>
        <p:xfrm>
          <a:off x="3009106" y="2997199"/>
          <a:ext cx="3430588" cy="1731963"/>
        </p:xfrm>
        <a:graphic>
          <a:graphicData uri="http://schemas.openxmlformats.org/presentationml/2006/ole">
            <mc:AlternateContent xmlns:mc="http://schemas.openxmlformats.org/markup-compatibility/2006">
              <mc:Choice xmlns:v="urn:schemas-microsoft-com:vml" Requires="v">
                <p:oleObj spid="_x0000_s20483" name="Equation" r:id="rId6" imgW="1536480" imgH="774360" progId="Equation.DSMT4">
                  <p:embed/>
                </p:oleObj>
              </mc:Choice>
              <mc:Fallback>
                <p:oleObj name="Equation" r:id="rId6" imgW="1536480" imgH="774360" progId="Equation.DSMT4">
                  <p:embed/>
                  <p:pic>
                    <p:nvPicPr>
                      <p:cNvPr id="13" name="Object 12">
                        <a:extLst>
                          <a:ext uri="{FF2B5EF4-FFF2-40B4-BE49-F238E27FC236}">
                            <a16:creationId xmlns:a16="http://schemas.microsoft.com/office/drawing/2014/main" id="{26520DF9-1292-499E-B276-316DFFBB1580}"/>
                          </a:ext>
                        </a:extLst>
                      </p:cNvPr>
                      <p:cNvPicPr/>
                      <p:nvPr/>
                    </p:nvPicPr>
                    <p:blipFill>
                      <a:blip r:embed="rId7"/>
                      <a:stretch>
                        <a:fillRect/>
                      </a:stretch>
                    </p:blipFill>
                    <p:spPr>
                      <a:xfrm>
                        <a:off x="3009106" y="2997199"/>
                        <a:ext cx="3430588" cy="1731963"/>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B8013E42-60F9-42E6-B70A-446905F5015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75715786"/>
      </p:ext>
    </p:extLst>
  </p:cSld>
  <p:clrMapOvr>
    <a:masterClrMapping/>
  </p:clrMapOvr>
  <mc:AlternateContent xmlns:mc="http://schemas.openxmlformats.org/markup-compatibility/2006" xmlns:p14="http://schemas.microsoft.com/office/powerpoint/2010/main">
    <mc:Choice Requires="p14">
      <p:transition spd="slow" p14:dur="2000" advTm="45030"/>
    </mc:Choice>
    <mc:Fallback xmlns="">
      <p:transition spd="slow" advTm="45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Recall the fixed-point theorem:</a:t>
            </a:r>
          </a:p>
          <a:p>
            <a:pPr lvl="1"/>
            <a:r>
              <a:rPr lang="en-US" dirty="0"/>
              <a:t>If we are trying to solve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dirty="0"/>
              <a:t>,</a:t>
            </a:r>
            <a:br>
              <a:rPr lang="en-US" dirty="0"/>
            </a:br>
            <a:r>
              <a:rPr lang="en-US" dirty="0"/>
              <a:t>one technique is to start with an initial approximation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t> and</a:t>
            </a:r>
            <a:br>
              <a:rPr lang="en-US" dirty="0"/>
            </a:br>
            <a:r>
              <a:rPr lang="en-US" dirty="0"/>
              <a:t>then iterate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until either</a:t>
            </a:r>
          </a:p>
          <a:p>
            <a:pPr lvl="2"/>
            <a:r>
              <a:rPr lang="en-US" dirty="0"/>
              <a:t>This sequence appears to converge</a:t>
            </a:r>
          </a:p>
          <a:p>
            <a:pPr lvl="3"/>
            <a:r>
              <a:rPr lang="en-US" dirty="0"/>
              <a:t>Successive values are </a:t>
            </a:r>
            <a:r>
              <a:rPr lang="en-US" i="1" dirty="0"/>
              <a:t>close enough</a:t>
            </a:r>
            <a:endParaRPr lang="en-US" dirty="0"/>
          </a:p>
          <a:p>
            <a:pPr lvl="2"/>
            <a:r>
              <a:rPr lang="en-US" dirty="0"/>
              <a:t>A maximum number of iterations has occurred</a:t>
            </a:r>
          </a:p>
          <a:p>
            <a:pPr lvl="2"/>
            <a:endParaRPr lang="en-US" dirty="0"/>
          </a:p>
          <a:p>
            <a:r>
              <a:rPr lang="en-US" dirty="0"/>
              <a:t>Sometimes, it is possible to rewrite an equation so that it is</a:t>
            </a:r>
            <a:br>
              <a:rPr lang="en-US" dirty="0"/>
            </a:br>
            <a:r>
              <a:rPr lang="en-US" dirty="0"/>
              <a:t>in this form:</a:t>
            </a:r>
          </a:p>
          <a:p>
            <a:endParaRPr lang="en-US" dirty="0"/>
          </a:p>
          <a:p>
            <a:pPr lvl="1"/>
            <a:r>
              <a:rPr lang="en-US" dirty="0"/>
              <a:t>This can be rewritten as either</a:t>
            </a: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25</a:t>
            </a:fld>
            <a:endParaRPr lang="en-CA"/>
          </a:p>
        </p:txBody>
      </p:sp>
      <p:graphicFrame>
        <p:nvGraphicFramePr>
          <p:cNvPr id="8" name="Object 7">
            <a:extLst>
              <a:ext uri="{FF2B5EF4-FFF2-40B4-BE49-F238E27FC236}">
                <a16:creationId xmlns:a16="http://schemas.microsoft.com/office/drawing/2014/main" id="{73D1AD8F-6EC1-4B6C-B0D4-187414F84502}"/>
              </a:ext>
            </a:extLst>
          </p:cNvPr>
          <p:cNvGraphicFramePr>
            <a:graphicFrameLocks noChangeAspect="1"/>
          </p:cNvGraphicFramePr>
          <p:nvPr>
            <p:extLst>
              <p:ext uri="{D42A27DB-BD31-4B8C-83A1-F6EECF244321}">
                <p14:modId xmlns:p14="http://schemas.microsoft.com/office/powerpoint/2010/main" val="523891445"/>
              </p:ext>
            </p:extLst>
          </p:nvPr>
        </p:nvGraphicFramePr>
        <p:xfrm>
          <a:off x="3341439" y="5058568"/>
          <a:ext cx="1587500" cy="398463"/>
        </p:xfrm>
        <a:graphic>
          <a:graphicData uri="http://schemas.openxmlformats.org/presentationml/2006/ole">
            <mc:AlternateContent xmlns:mc="http://schemas.openxmlformats.org/markup-compatibility/2006">
              <mc:Choice xmlns:v="urn:schemas-microsoft-com:vml" Requires="v">
                <p:oleObj spid="_x0000_s21511" name="Equation" r:id="rId6" imgW="711000" imgH="177480" progId="Equation.DSMT4">
                  <p:embed/>
                </p:oleObj>
              </mc:Choice>
              <mc:Fallback>
                <p:oleObj name="Equation" r:id="rId6" imgW="711000" imgH="177480" progId="Equation.DSMT4">
                  <p:embed/>
                  <p:pic>
                    <p:nvPicPr>
                      <p:cNvPr id="9" name="Object 8">
                        <a:extLst>
                          <a:ext uri="{FF2B5EF4-FFF2-40B4-BE49-F238E27FC236}">
                            <a16:creationId xmlns:a16="http://schemas.microsoft.com/office/drawing/2014/main" id="{08A74D02-0FE6-4545-9FEC-AC2953CF1221}"/>
                          </a:ext>
                        </a:extLst>
                      </p:cNvPr>
                      <p:cNvPicPr/>
                      <p:nvPr/>
                    </p:nvPicPr>
                    <p:blipFill>
                      <a:blip r:embed="rId7"/>
                      <a:stretch>
                        <a:fillRect/>
                      </a:stretch>
                    </p:blipFill>
                    <p:spPr>
                      <a:xfrm>
                        <a:off x="3341439" y="5058568"/>
                        <a:ext cx="1587500" cy="39846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558E8F6-71F7-40D1-80D3-353D765FACF0}"/>
              </a:ext>
            </a:extLst>
          </p:cNvPr>
          <p:cNvGraphicFramePr>
            <a:graphicFrameLocks noChangeAspect="1"/>
          </p:cNvGraphicFramePr>
          <p:nvPr>
            <p:extLst>
              <p:ext uri="{D42A27DB-BD31-4B8C-83A1-F6EECF244321}">
                <p14:modId xmlns:p14="http://schemas.microsoft.com/office/powerpoint/2010/main" val="3303597074"/>
              </p:ext>
            </p:extLst>
          </p:nvPr>
        </p:nvGraphicFramePr>
        <p:xfrm>
          <a:off x="2278369" y="6062265"/>
          <a:ext cx="1163638" cy="398463"/>
        </p:xfrm>
        <a:graphic>
          <a:graphicData uri="http://schemas.openxmlformats.org/presentationml/2006/ole">
            <mc:AlternateContent xmlns:mc="http://schemas.openxmlformats.org/markup-compatibility/2006">
              <mc:Choice xmlns:v="urn:schemas-microsoft-com:vml" Requires="v">
                <p:oleObj spid="_x0000_s21512" name="Equation" r:id="rId8" imgW="520560" imgH="177480" progId="Equation.DSMT4">
                  <p:embed/>
                </p:oleObj>
              </mc:Choice>
              <mc:Fallback>
                <p:oleObj name="Equation" r:id="rId8" imgW="520560" imgH="177480" progId="Equation.DSMT4">
                  <p:embed/>
                  <p:pic>
                    <p:nvPicPr>
                      <p:cNvPr id="8" name="Object 7">
                        <a:extLst>
                          <a:ext uri="{FF2B5EF4-FFF2-40B4-BE49-F238E27FC236}">
                            <a16:creationId xmlns:a16="http://schemas.microsoft.com/office/drawing/2014/main" id="{73D1AD8F-6EC1-4B6C-B0D4-187414F84502}"/>
                          </a:ext>
                        </a:extLst>
                      </p:cNvPr>
                      <p:cNvPicPr/>
                      <p:nvPr/>
                    </p:nvPicPr>
                    <p:blipFill>
                      <a:blip r:embed="rId9"/>
                      <a:stretch>
                        <a:fillRect/>
                      </a:stretch>
                    </p:blipFill>
                    <p:spPr>
                      <a:xfrm>
                        <a:off x="2278369" y="6062265"/>
                        <a:ext cx="1163638" cy="39846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D91655EA-F14C-4C5F-9868-71DF08E4AD18}"/>
              </a:ext>
            </a:extLst>
          </p:cNvPr>
          <p:cNvGraphicFramePr>
            <a:graphicFrameLocks noChangeAspect="1"/>
          </p:cNvGraphicFramePr>
          <p:nvPr>
            <p:extLst>
              <p:ext uri="{D42A27DB-BD31-4B8C-83A1-F6EECF244321}">
                <p14:modId xmlns:p14="http://schemas.microsoft.com/office/powerpoint/2010/main" val="2599112195"/>
              </p:ext>
            </p:extLst>
          </p:nvPr>
        </p:nvGraphicFramePr>
        <p:xfrm>
          <a:off x="3773182" y="5863033"/>
          <a:ext cx="1928813" cy="796925"/>
        </p:xfrm>
        <a:graphic>
          <a:graphicData uri="http://schemas.openxmlformats.org/presentationml/2006/ole">
            <mc:AlternateContent xmlns:mc="http://schemas.openxmlformats.org/markup-compatibility/2006">
              <mc:Choice xmlns:v="urn:schemas-microsoft-com:vml" Requires="v">
                <p:oleObj spid="_x0000_s21513" name="Equation" r:id="rId10" imgW="863280" imgH="355320" progId="Equation.DSMT4">
                  <p:embed/>
                </p:oleObj>
              </mc:Choice>
              <mc:Fallback>
                <p:oleObj name="Equation" r:id="rId10" imgW="863280" imgH="355320" progId="Equation.DSMT4">
                  <p:embed/>
                  <p:pic>
                    <p:nvPicPr>
                      <p:cNvPr id="9" name="Object 8">
                        <a:extLst>
                          <a:ext uri="{FF2B5EF4-FFF2-40B4-BE49-F238E27FC236}">
                            <a16:creationId xmlns:a16="http://schemas.microsoft.com/office/drawing/2014/main" id="{3558E8F6-71F7-40D1-80D3-353D765FACF0}"/>
                          </a:ext>
                        </a:extLst>
                      </p:cNvPr>
                      <p:cNvPicPr/>
                      <p:nvPr/>
                    </p:nvPicPr>
                    <p:blipFill>
                      <a:blip r:embed="rId11"/>
                      <a:stretch>
                        <a:fillRect/>
                      </a:stretch>
                    </p:blipFill>
                    <p:spPr>
                      <a:xfrm>
                        <a:off x="3773182" y="5863033"/>
                        <a:ext cx="1928813" cy="7969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589A8DF-A05F-4DA7-B49C-537C6FAE5156}"/>
              </a:ext>
            </a:extLst>
          </p:cNvPr>
          <p:cNvGraphicFramePr>
            <a:graphicFrameLocks noChangeAspect="1"/>
          </p:cNvGraphicFramePr>
          <p:nvPr>
            <p:extLst>
              <p:ext uri="{D42A27DB-BD31-4B8C-83A1-F6EECF244321}">
                <p14:modId xmlns:p14="http://schemas.microsoft.com/office/powerpoint/2010/main" val="2617049266"/>
              </p:ext>
            </p:extLst>
          </p:nvPr>
        </p:nvGraphicFramePr>
        <p:xfrm>
          <a:off x="6033170" y="5910262"/>
          <a:ext cx="1076325" cy="796925"/>
        </p:xfrm>
        <a:graphic>
          <a:graphicData uri="http://schemas.openxmlformats.org/presentationml/2006/ole">
            <mc:AlternateContent xmlns:mc="http://schemas.openxmlformats.org/markup-compatibility/2006">
              <mc:Choice xmlns:v="urn:schemas-microsoft-com:vml" Requires="v">
                <p:oleObj spid="_x0000_s21514" name="Equation" r:id="rId12" imgW="482400" imgH="355320" progId="Equation.DSMT4">
                  <p:embed/>
                </p:oleObj>
              </mc:Choice>
              <mc:Fallback>
                <p:oleObj name="Equation" r:id="rId12" imgW="482400" imgH="355320" progId="Equation.DSMT4">
                  <p:embed/>
                  <p:pic>
                    <p:nvPicPr>
                      <p:cNvPr id="8" name="Object 7">
                        <a:extLst>
                          <a:ext uri="{FF2B5EF4-FFF2-40B4-BE49-F238E27FC236}">
                            <a16:creationId xmlns:a16="http://schemas.microsoft.com/office/drawing/2014/main" id="{73D1AD8F-6EC1-4B6C-B0D4-187414F84502}"/>
                          </a:ext>
                        </a:extLst>
                      </p:cNvPr>
                      <p:cNvPicPr/>
                      <p:nvPr/>
                    </p:nvPicPr>
                    <p:blipFill>
                      <a:blip r:embed="rId13"/>
                      <a:stretch>
                        <a:fillRect/>
                      </a:stretch>
                    </p:blipFill>
                    <p:spPr>
                      <a:xfrm>
                        <a:off x="6033170" y="5910262"/>
                        <a:ext cx="1076325" cy="796925"/>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47E262D3-DDED-4426-B15D-C3A8A0CBC0E9}"/>
              </a:ext>
            </a:extLst>
          </p:cNvPr>
          <p:cNvCxnSpPr/>
          <p:nvPr/>
        </p:nvCxnSpPr>
        <p:spPr>
          <a:xfrm>
            <a:off x="2105637" y="5981350"/>
            <a:ext cx="1591345" cy="5575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D71E434-E4C5-43F7-8E71-0C9579EDE3AC}"/>
              </a:ext>
            </a:extLst>
          </p:cNvPr>
          <p:cNvCxnSpPr/>
          <p:nvPr/>
        </p:nvCxnSpPr>
        <p:spPr>
          <a:xfrm flipV="1">
            <a:off x="2105637" y="5981350"/>
            <a:ext cx="1538040" cy="5575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5" name="Object 14">
            <a:extLst>
              <a:ext uri="{FF2B5EF4-FFF2-40B4-BE49-F238E27FC236}">
                <a16:creationId xmlns:a16="http://schemas.microsoft.com/office/drawing/2014/main" id="{D42F7EBA-8262-4DB5-A674-6581517D5054}"/>
              </a:ext>
            </a:extLst>
          </p:cNvPr>
          <p:cNvGraphicFramePr>
            <a:graphicFrameLocks noChangeAspect="1"/>
          </p:cNvGraphicFramePr>
          <p:nvPr>
            <p:extLst>
              <p:ext uri="{D42A27DB-BD31-4B8C-83A1-F6EECF244321}">
                <p14:modId xmlns:p14="http://schemas.microsoft.com/office/powerpoint/2010/main" val="770435251"/>
              </p:ext>
            </p:extLst>
          </p:nvPr>
        </p:nvGraphicFramePr>
        <p:xfrm>
          <a:off x="5466432" y="4902200"/>
          <a:ext cx="1133475" cy="825500"/>
        </p:xfrm>
        <a:graphic>
          <a:graphicData uri="http://schemas.openxmlformats.org/presentationml/2006/ole">
            <mc:AlternateContent xmlns:mc="http://schemas.openxmlformats.org/markup-compatibility/2006">
              <mc:Choice xmlns:v="urn:schemas-microsoft-com:vml" Requires="v">
                <p:oleObj spid="_x0000_s21515" name="Equation" r:id="rId14" imgW="507960" imgH="368280" progId="Equation.DSMT4">
                  <p:embed/>
                </p:oleObj>
              </mc:Choice>
              <mc:Fallback>
                <p:oleObj name="Equation" r:id="rId14" imgW="507960" imgH="368280" progId="Equation.DSMT4">
                  <p:embed/>
                  <p:pic>
                    <p:nvPicPr>
                      <p:cNvPr id="8" name="Object 7">
                        <a:extLst>
                          <a:ext uri="{FF2B5EF4-FFF2-40B4-BE49-F238E27FC236}">
                            <a16:creationId xmlns:a16="http://schemas.microsoft.com/office/drawing/2014/main" id="{73D1AD8F-6EC1-4B6C-B0D4-187414F84502}"/>
                          </a:ext>
                        </a:extLst>
                      </p:cNvPr>
                      <p:cNvPicPr/>
                      <p:nvPr/>
                    </p:nvPicPr>
                    <p:blipFill>
                      <a:blip r:embed="rId15"/>
                      <a:stretch>
                        <a:fillRect/>
                      </a:stretch>
                    </p:blipFill>
                    <p:spPr>
                      <a:xfrm>
                        <a:off x="5466432" y="4902200"/>
                        <a:ext cx="1133475" cy="825500"/>
                      </a:xfrm>
                      <a:prstGeom prst="rect">
                        <a:avLst/>
                      </a:prstGeom>
                    </p:spPr>
                  </p:pic>
                </p:oleObj>
              </mc:Fallback>
            </mc:AlternateContent>
          </a:graphicData>
        </a:graphic>
      </p:graphicFrame>
      <p:pic>
        <p:nvPicPr>
          <p:cNvPr id="20" name="Audio 19">
            <a:hlinkClick r:id="" action="ppaction://media"/>
            <a:extLst>
              <a:ext uri="{FF2B5EF4-FFF2-40B4-BE49-F238E27FC236}">
                <a16:creationId xmlns:a16="http://schemas.microsoft.com/office/drawing/2014/main" id="{2A0FB89D-1342-48B7-A212-D70B4F4239D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
        <p:nvSpPr>
          <p:cNvPr id="16" name="Rectangle 15"/>
          <p:cNvSpPr/>
          <p:nvPr/>
        </p:nvSpPr>
        <p:spPr>
          <a:xfrm>
            <a:off x="7608456" y="4973955"/>
            <a:ext cx="1535544" cy="738664"/>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You don’t have to</a:t>
            </a:r>
          </a:p>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know how to find </a:t>
            </a:r>
          </a:p>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these</a:t>
            </a:r>
            <a:endParaRPr lang="en-CA" sz="1100" dirty="0"/>
          </a:p>
        </p:txBody>
      </p:sp>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12214" y="5143642"/>
            <a:ext cx="396241" cy="399289"/>
          </a:xfrm>
          <a:prstGeom prst="rect">
            <a:avLst/>
          </a:prstGeom>
        </p:spPr>
      </p:pic>
    </p:spTree>
    <p:custDataLst>
      <p:tags r:id="rId2"/>
    </p:custDataLst>
    <p:extLst>
      <p:ext uri="{BB962C8B-B14F-4D97-AF65-F5344CB8AC3E}">
        <p14:creationId xmlns:p14="http://schemas.microsoft.com/office/powerpoint/2010/main" val="138857573"/>
      </p:ext>
    </p:extLst>
  </p:cSld>
  <p:clrMapOvr>
    <a:masterClrMapping/>
  </p:clrMapOvr>
  <mc:AlternateContent xmlns:mc="http://schemas.openxmlformats.org/markup-compatibility/2006" xmlns:p14="http://schemas.microsoft.com/office/powerpoint/2010/main">
    <mc:Choice Requires="p14">
      <p:transition spd="slow" p14:dur="2000" advTm="193348"/>
    </mc:Choice>
    <mc:Fallback xmlns="">
      <p:transition spd="slow" advTm="19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Now, take a look at this equation:</a:t>
            </a:r>
          </a:p>
          <a:p>
            <a:endParaRPr lang="en-US" dirty="0"/>
          </a:p>
          <a:p>
            <a:pPr lvl="2"/>
            <a:endParaRPr lang="en-US" dirty="0"/>
          </a:p>
          <a:p>
            <a:r>
              <a:rPr lang="en-US" dirty="0"/>
              <a:t>It is not of the form </a:t>
            </a:r>
          </a:p>
          <a:p>
            <a:endParaRPr lang="en-US" dirty="0"/>
          </a:p>
          <a:p>
            <a:pPr lvl="1"/>
            <a:r>
              <a:rPr lang="en-US" dirty="0"/>
              <a:t>Can we rewrite it?</a:t>
            </a: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26</a:t>
            </a:fld>
            <a:endParaRPr lang="en-CA"/>
          </a:p>
        </p:txBody>
      </p:sp>
      <p:graphicFrame>
        <p:nvGraphicFramePr>
          <p:cNvPr id="16" name="Object 15">
            <a:extLst>
              <a:ext uri="{FF2B5EF4-FFF2-40B4-BE49-F238E27FC236}">
                <a16:creationId xmlns:a16="http://schemas.microsoft.com/office/drawing/2014/main" id="{8455009C-FCCA-4612-AEA9-7153DC0BD4FF}"/>
              </a:ext>
            </a:extLst>
          </p:cNvPr>
          <p:cNvGraphicFramePr>
            <a:graphicFrameLocks noChangeAspect="1"/>
          </p:cNvGraphicFramePr>
          <p:nvPr>
            <p:extLst>
              <p:ext uri="{D42A27DB-BD31-4B8C-83A1-F6EECF244321}">
                <p14:modId xmlns:p14="http://schemas.microsoft.com/office/powerpoint/2010/main" val="4004501804"/>
              </p:ext>
            </p:extLst>
          </p:nvPr>
        </p:nvGraphicFramePr>
        <p:xfrm>
          <a:off x="4211003" y="2118742"/>
          <a:ext cx="1026795" cy="377190"/>
        </p:xfrm>
        <a:graphic>
          <a:graphicData uri="http://schemas.openxmlformats.org/presentationml/2006/ole">
            <mc:AlternateContent xmlns:mc="http://schemas.openxmlformats.org/markup-compatibility/2006">
              <mc:Choice xmlns:v="urn:schemas-microsoft-com:vml" Requires="v">
                <p:oleObj spid="_x0000_s22532" name="Equation" r:id="rId6" imgW="419040" imgH="152280" progId="Equation.DSMT4">
                  <p:embed/>
                </p:oleObj>
              </mc:Choice>
              <mc:Fallback>
                <p:oleObj name="Equation" r:id="rId6" imgW="419040" imgH="152280" progId="Equation.DSMT4">
                  <p:embed/>
                  <p:pic>
                    <p:nvPicPr>
                      <p:cNvPr id="8" name="Object 7">
                        <a:extLst>
                          <a:ext uri="{FF2B5EF4-FFF2-40B4-BE49-F238E27FC236}">
                            <a16:creationId xmlns:a16="http://schemas.microsoft.com/office/drawing/2014/main" id="{2399F5E8-906F-45A3-86EB-D023A21B73EE}"/>
                          </a:ext>
                        </a:extLst>
                      </p:cNvPr>
                      <p:cNvPicPr/>
                      <p:nvPr/>
                    </p:nvPicPr>
                    <p:blipFill>
                      <a:blip r:embed="rId7"/>
                      <a:stretch>
                        <a:fillRect/>
                      </a:stretch>
                    </p:blipFill>
                    <p:spPr>
                      <a:xfrm>
                        <a:off x="4211003" y="2118742"/>
                        <a:ext cx="1026795" cy="37719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13799F18-6888-40D2-A355-99CE0BD68670}"/>
              </a:ext>
            </a:extLst>
          </p:cNvPr>
          <p:cNvGraphicFramePr>
            <a:graphicFrameLocks noChangeAspect="1"/>
          </p:cNvGraphicFramePr>
          <p:nvPr>
            <p:extLst>
              <p:ext uri="{D42A27DB-BD31-4B8C-83A1-F6EECF244321}">
                <p14:modId xmlns:p14="http://schemas.microsoft.com/office/powerpoint/2010/main" val="3342155121"/>
              </p:ext>
            </p:extLst>
          </p:nvPr>
        </p:nvGraphicFramePr>
        <p:xfrm>
          <a:off x="4024313" y="3160713"/>
          <a:ext cx="1182687" cy="536575"/>
        </p:xfrm>
        <a:graphic>
          <a:graphicData uri="http://schemas.openxmlformats.org/presentationml/2006/ole">
            <mc:AlternateContent xmlns:mc="http://schemas.openxmlformats.org/markup-compatibility/2006">
              <mc:Choice xmlns:v="urn:schemas-microsoft-com:vml" Requires="v">
                <p:oleObj spid="_x0000_s22533" name="Equation" r:id="rId8" imgW="482400" imgH="215640" progId="Equation.DSMT4">
                  <p:embed/>
                </p:oleObj>
              </mc:Choice>
              <mc:Fallback>
                <p:oleObj name="Equation" r:id="rId8" imgW="482400" imgH="215640" progId="Equation.DSMT4">
                  <p:embed/>
                  <p:pic>
                    <p:nvPicPr>
                      <p:cNvPr id="16" name="Object 15">
                        <a:extLst>
                          <a:ext uri="{FF2B5EF4-FFF2-40B4-BE49-F238E27FC236}">
                            <a16:creationId xmlns:a16="http://schemas.microsoft.com/office/drawing/2014/main" id="{8455009C-FCCA-4612-AEA9-7153DC0BD4FF}"/>
                          </a:ext>
                        </a:extLst>
                      </p:cNvPr>
                      <p:cNvPicPr/>
                      <p:nvPr/>
                    </p:nvPicPr>
                    <p:blipFill>
                      <a:blip r:embed="rId9"/>
                      <a:stretch>
                        <a:fillRect/>
                      </a:stretch>
                    </p:blipFill>
                    <p:spPr>
                      <a:xfrm>
                        <a:off x="4024313" y="3160713"/>
                        <a:ext cx="1182687" cy="536575"/>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EF08B62D-ED07-45DF-AAC2-EEF5F2DE041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57243365"/>
      </p:ext>
    </p:extLst>
  </p:cSld>
  <p:clrMapOvr>
    <a:masterClrMapping/>
  </p:clrMapOvr>
  <mc:AlternateContent xmlns:mc="http://schemas.openxmlformats.org/markup-compatibility/2006" xmlns:p14="http://schemas.microsoft.com/office/powerpoint/2010/main">
    <mc:Choice Requires="p14">
      <p:transition spd="slow" p14:dur="2000" advTm="21626"/>
    </mc:Choice>
    <mc:Fallback xmlns="">
      <p:transition spd="slow" advTm="21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There are some properties of matrices that are seen in engineering:</a:t>
            </a:r>
          </a:p>
          <a:p>
            <a:pPr lvl="1"/>
            <a:r>
              <a:rPr lang="en-US" dirty="0"/>
              <a:t>Matrices may be strictly diagonally dominant</a:t>
            </a:r>
          </a:p>
          <a:p>
            <a:pPr lvl="2"/>
            <a:r>
              <a:rPr lang="en-US" dirty="0"/>
              <a:t>That is, each diagonal entry is greater than the sum of the absolute values of all other entries in their rows or their column columns</a:t>
            </a:r>
          </a:p>
          <a:p>
            <a:pPr lvl="1"/>
            <a:r>
              <a:rPr lang="en-US" dirty="0"/>
              <a:t>This ensures that the diagonal entries are all non-zero</a:t>
            </a:r>
          </a:p>
          <a:p>
            <a:pPr lvl="1"/>
            <a:r>
              <a:rPr lang="en-US" dirty="0"/>
              <a:t>It also guarantees the matrix is invertible</a:t>
            </a:r>
          </a:p>
          <a:p>
            <a:pPr lvl="1"/>
            <a:r>
              <a:rPr lang="en-US" dirty="0"/>
              <a:t>Of these two matrices, the right is diagonally dominant</a:t>
            </a:r>
          </a:p>
          <a:p>
            <a:pPr lvl="1"/>
            <a:endParaRPr lang="en-US" dirty="0"/>
          </a:p>
          <a:p>
            <a:endParaRPr lang="en-US" dirty="0"/>
          </a:p>
          <a:p>
            <a:pPr lvl="2"/>
            <a:endParaRPr lang="en-US" dirty="0"/>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27</a:t>
            </a:fld>
            <a:endParaRPr lang="en-CA"/>
          </a:p>
        </p:txBody>
      </p:sp>
      <p:graphicFrame>
        <p:nvGraphicFramePr>
          <p:cNvPr id="10" name="Object 9">
            <a:extLst>
              <a:ext uri="{FF2B5EF4-FFF2-40B4-BE49-F238E27FC236}">
                <a16:creationId xmlns:a16="http://schemas.microsoft.com/office/drawing/2014/main" id="{83100DFD-A6BB-4759-8382-BE39479DF696}"/>
              </a:ext>
            </a:extLst>
          </p:cNvPr>
          <p:cNvGraphicFramePr>
            <a:graphicFrameLocks noChangeAspect="1"/>
          </p:cNvGraphicFramePr>
          <p:nvPr>
            <p:extLst>
              <p:ext uri="{D42A27DB-BD31-4B8C-83A1-F6EECF244321}">
                <p14:modId xmlns:p14="http://schemas.microsoft.com/office/powerpoint/2010/main" val="797794827"/>
              </p:ext>
            </p:extLst>
          </p:nvPr>
        </p:nvGraphicFramePr>
        <p:xfrm>
          <a:off x="1226410" y="4608848"/>
          <a:ext cx="3233737" cy="1731963"/>
        </p:xfrm>
        <a:graphic>
          <a:graphicData uri="http://schemas.openxmlformats.org/presentationml/2006/ole">
            <mc:AlternateContent xmlns:mc="http://schemas.openxmlformats.org/markup-compatibility/2006">
              <mc:Choice xmlns:v="urn:schemas-microsoft-com:vml" Requires="v">
                <p:oleObj spid="_x0000_s23556" name="Equation" r:id="rId6" imgW="1447560" imgH="774360" progId="Equation.DSMT4">
                  <p:embed/>
                </p:oleObj>
              </mc:Choice>
              <mc:Fallback>
                <p:oleObj name="Equation" r:id="rId6" imgW="1447560" imgH="774360" progId="Equation.DSMT4">
                  <p:embed/>
                  <p:pic>
                    <p:nvPicPr>
                      <p:cNvPr id="8" name="Object 7">
                        <a:extLst>
                          <a:ext uri="{FF2B5EF4-FFF2-40B4-BE49-F238E27FC236}">
                            <a16:creationId xmlns:a16="http://schemas.microsoft.com/office/drawing/2014/main" id="{3E0D0006-598F-49AE-89F1-F84595FF1183}"/>
                          </a:ext>
                        </a:extLst>
                      </p:cNvPr>
                      <p:cNvPicPr/>
                      <p:nvPr/>
                    </p:nvPicPr>
                    <p:blipFill>
                      <a:blip r:embed="rId7"/>
                      <a:stretch>
                        <a:fillRect/>
                      </a:stretch>
                    </p:blipFill>
                    <p:spPr>
                      <a:xfrm>
                        <a:off x="1226410" y="4608848"/>
                        <a:ext cx="3233737" cy="173196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9D9D047-E925-40F9-B03B-FD694243F2DA}"/>
              </a:ext>
            </a:extLst>
          </p:cNvPr>
          <p:cNvGraphicFramePr>
            <a:graphicFrameLocks noChangeAspect="1"/>
          </p:cNvGraphicFramePr>
          <p:nvPr>
            <p:extLst>
              <p:ext uri="{D42A27DB-BD31-4B8C-83A1-F6EECF244321}">
                <p14:modId xmlns:p14="http://schemas.microsoft.com/office/powerpoint/2010/main" val="1978590145"/>
              </p:ext>
            </p:extLst>
          </p:nvPr>
        </p:nvGraphicFramePr>
        <p:xfrm>
          <a:off x="4808538" y="4608644"/>
          <a:ext cx="3063875" cy="1731963"/>
        </p:xfrm>
        <a:graphic>
          <a:graphicData uri="http://schemas.openxmlformats.org/presentationml/2006/ole">
            <mc:AlternateContent xmlns:mc="http://schemas.openxmlformats.org/markup-compatibility/2006">
              <mc:Choice xmlns:v="urn:schemas-microsoft-com:vml" Requires="v">
                <p:oleObj spid="_x0000_s23557" name="Equation" r:id="rId8" imgW="1371600" imgH="774360" progId="Equation.DSMT4">
                  <p:embed/>
                </p:oleObj>
              </mc:Choice>
              <mc:Fallback>
                <p:oleObj name="Equation" r:id="rId8" imgW="1371600" imgH="774360" progId="Equation.DSMT4">
                  <p:embed/>
                  <p:pic>
                    <p:nvPicPr>
                      <p:cNvPr id="10" name="Object 9">
                        <a:extLst>
                          <a:ext uri="{FF2B5EF4-FFF2-40B4-BE49-F238E27FC236}">
                            <a16:creationId xmlns:a16="http://schemas.microsoft.com/office/drawing/2014/main" id="{83100DFD-A6BB-4759-8382-BE39479DF696}"/>
                          </a:ext>
                        </a:extLst>
                      </p:cNvPr>
                      <p:cNvPicPr/>
                      <p:nvPr/>
                    </p:nvPicPr>
                    <p:blipFill>
                      <a:blip r:embed="rId9"/>
                      <a:stretch>
                        <a:fillRect/>
                      </a:stretch>
                    </p:blipFill>
                    <p:spPr>
                      <a:xfrm>
                        <a:off x="4808538" y="4608644"/>
                        <a:ext cx="3063875" cy="1731963"/>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2D66AD4B-F30B-4993-8FF3-3E56F51AB4E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22763267"/>
      </p:ext>
    </p:extLst>
  </p:cSld>
  <p:clrMapOvr>
    <a:masterClrMapping/>
  </p:clrMapOvr>
  <mc:AlternateContent xmlns:mc="http://schemas.openxmlformats.org/markup-compatibility/2006" xmlns:p14="http://schemas.microsoft.com/office/powerpoint/2010/main">
    <mc:Choice Requires="p14">
      <p:transition spd="slow" p14:dur="2000" advTm="124855"/>
    </mc:Choice>
    <mc:Fallback xmlns="">
      <p:transition spd="slow" advTm="124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Consider this equation:</a:t>
            </a:r>
          </a:p>
          <a:p>
            <a:endParaRPr lang="en-US" dirty="0"/>
          </a:p>
          <a:p>
            <a:pPr lvl="2"/>
            <a:endParaRPr lang="en-US" dirty="0"/>
          </a:p>
          <a:p>
            <a:r>
              <a:rPr lang="en-US" dirty="0"/>
              <a:t>We can rewrite </a:t>
            </a:r>
            <a:r>
              <a:rPr lang="en-US" i="1" dirty="0">
                <a:latin typeface="Times New Roman" panose="02020603050405020304" pitchFamily="18" charset="0"/>
              </a:rPr>
              <a:t>A</a:t>
            </a:r>
            <a:r>
              <a:rPr lang="en-US" dirty="0"/>
              <a:t> as the sum of a diagonal matrix and</a:t>
            </a:r>
            <a:br>
              <a:rPr lang="en-US" dirty="0"/>
            </a:br>
            <a:r>
              <a:rPr lang="en-US" dirty="0"/>
              <a:t>	an off-diagonal matrix</a:t>
            </a:r>
          </a:p>
          <a:p>
            <a:endParaRPr lang="en-US" dirty="0"/>
          </a:p>
          <a:p>
            <a:pPr lvl="1"/>
            <a:r>
              <a:rPr lang="en-US" dirty="0"/>
              <a:t>For example,</a:t>
            </a: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28</a:t>
            </a:fld>
            <a:endParaRPr lang="en-CA"/>
          </a:p>
        </p:txBody>
      </p:sp>
      <p:graphicFrame>
        <p:nvGraphicFramePr>
          <p:cNvPr id="16" name="Object 15">
            <a:extLst>
              <a:ext uri="{FF2B5EF4-FFF2-40B4-BE49-F238E27FC236}">
                <a16:creationId xmlns:a16="http://schemas.microsoft.com/office/drawing/2014/main" id="{8455009C-FCCA-4612-AEA9-7153DC0BD4FF}"/>
              </a:ext>
            </a:extLst>
          </p:cNvPr>
          <p:cNvGraphicFramePr>
            <a:graphicFrameLocks noChangeAspect="1"/>
          </p:cNvGraphicFramePr>
          <p:nvPr>
            <p:extLst>
              <p:ext uri="{D42A27DB-BD31-4B8C-83A1-F6EECF244321}">
                <p14:modId xmlns:p14="http://schemas.microsoft.com/office/powerpoint/2010/main" val="2965817130"/>
              </p:ext>
            </p:extLst>
          </p:nvPr>
        </p:nvGraphicFramePr>
        <p:xfrm>
          <a:off x="4211003" y="2118742"/>
          <a:ext cx="1026795" cy="377190"/>
        </p:xfrm>
        <a:graphic>
          <a:graphicData uri="http://schemas.openxmlformats.org/presentationml/2006/ole">
            <mc:AlternateContent xmlns:mc="http://schemas.openxmlformats.org/markup-compatibility/2006">
              <mc:Choice xmlns:v="urn:schemas-microsoft-com:vml" Requires="v">
                <p:oleObj spid="_x0000_s24581" name="Equation" r:id="rId6" imgW="419040" imgH="152280" progId="Equation.DSMT4">
                  <p:embed/>
                </p:oleObj>
              </mc:Choice>
              <mc:Fallback>
                <p:oleObj name="Equation" r:id="rId6" imgW="419040" imgH="152280" progId="Equation.DSMT4">
                  <p:embed/>
                  <p:pic>
                    <p:nvPicPr>
                      <p:cNvPr id="16" name="Object 15">
                        <a:extLst>
                          <a:ext uri="{FF2B5EF4-FFF2-40B4-BE49-F238E27FC236}">
                            <a16:creationId xmlns:a16="http://schemas.microsoft.com/office/drawing/2014/main" id="{8455009C-FCCA-4612-AEA9-7153DC0BD4FF}"/>
                          </a:ext>
                        </a:extLst>
                      </p:cNvPr>
                      <p:cNvPicPr/>
                      <p:nvPr/>
                    </p:nvPicPr>
                    <p:blipFill>
                      <a:blip r:embed="rId7"/>
                      <a:stretch>
                        <a:fillRect/>
                      </a:stretch>
                    </p:blipFill>
                    <p:spPr>
                      <a:xfrm>
                        <a:off x="4211003" y="2118742"/>
                        <a:ext cx="1026795" cy="37719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D452D44-16D9-4BDF-99E0-ACCE270B2968}"/>
              </a:ext>
            </a:extLst>
          </p:cNvPr>
          <p:cNvGraphicFramePr>
            <a:graphicFrameLocks noChangeAspect="1"/>
          </p:cNvGraphicFramePr>
          <p:nvPr>
            <p:extLst>
              <p:ext uri="{D42A27DB-BD31-4B8C-83A1-F6EECF244321}">
                <p14:modId xmlns:p14="http://schemas.microsoft.com/office/powerpoint/2010/main" val="867936860"/>
              </p:ext>
            </p:extLst>
          </p:nvPr>
        </p:nvGraphicFramePr>
        <p:xfrm>
          <a:off x="3776662" y="3563938"/>
          <a:ext cx="1895475" cy="501650"/>
        </p:xfrm>
        <a:graphic>
          <a:graphicData uri="http://schemas.openxmlformats.org/presentationml/2006/ole">
            <mc:AlternateContent xmlns:mc="http://schemas.openxmlformats.org/markup-compatibility/2006">
              <mc:Choice xmlns:v="urn:schemas-microsoft-com:vml" Requires="v">
                <p:oleObj spid="_x0000_s24582" name="Equation" r:id="rId8" imgW="774360" imgH="203040" progId="Equation.DSMT4">
                  <p:embed/>
                </p:oleObj>
              </mc:Choice>
              <mc:Fallback>
                <p:oleObj name="Equation" r:id="rId8" imgW="774360" imgH="203040" progId="Equation.DSMT4">
                  <p:embed/>
                  <p:pic>
                    <p:nvPicPr>
                      <p:cNvPr id="16" name="Object 15">
                        <a:extLst>
                          <a:ext uri="{FF2B5EF4-FFF2-40B4-BE49-F238E27FC236}">
                            <a16:creationId xmlns:a16="http://schemas.microsoft.com/office/drawing/2014/main" id="{8455009C-FCCA-4612-AEA9-7153DC0BD4FF}"/>
                          </a:ext>
                        </a:extLst>
                      </p:cNvPr>
                      <p:cNvPicPr/>
                      <p:nvPr/>
                    </p:nvPicPr>
                    <p:blipFill>
                      <a:blip r:embed="rId9"/>
                      <a:stretch>
                        <a:fillRect/>
                      </a:stretch>
                    </p:blipFill>
                    <p:spPr>
                      <a:xfrm>
                        <a:off x="3776662" y="3563938"/>
                        <a:ext cx="1895475" cy="5016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A33113F0-23E3-4389-8BA5-A1F23C13A2B8}"/>
              </a:ext>
            </a:extLst>
          </p:cNvPr>
          <p:cNvGraphicFramePr>
            <a:graphicFrameLocks noChangeAspect="1"/>
          </p:cNvGraphicFramePr>
          <p:nvPr>
            <p:extLst>
              <p:ext uri="{D42A27DB-BD31-4B8C-83A1-F6EECF244321}">
                <p14:modId xmlns:p14="http://schemas.microsoft.com/office/powerpoint/2010/main" val="1342240980"/>
              </p:ext>
            </p:extLst>
          </p:nvPr>
        </p:nvGraphicFramePr>
        <p:xfrm>
          <a:off x="302418" y="4394200"/>
          <a:ext cx="8539163" cy="1731963"/>
        </p:xfrm>
        <a:graphic>
          <a:graphicData uri="http://schemas.openxmlformats.org/presentationml/2006/ole">
            <mc:AlternateContent xmlns:mc="http://schemas.openxmlformats.org/markup-compatibility/2006">
              <mc:Choice xmlns:v="urn:schemas-microsoft-com:vml" Requires="v">
                <p:oleObj spid="_x0000_s24583" name="Equation" r:id="rId10" imgW="3822480" imgH="774360" progId="Equation.DSMT4">
                  <p:embed/>
                </p:oleObj>
              </mc:Choice>
              <mc:Fallback>
                <p:oleObj name="Equation" r:id="rId10" imgW="3822480" imgH="774360" progId="Equation.DSMT4">
                  <p:embed/>
                  <p:pic>
                    <p:nvPicPr>
                      <p:cNvPr id="12" name="Object 11">
                        <a:extLst>
                          <a:ext uri="{FF2B5EF4-FFF2-40B4-BE49-F238E27FC236}">
                            <a16:creationId xmlns:a16="http://schemas.microsoft.com/office/drawing/2014/main" id="{39D9D047-E925-40F9-B03B-FD694243F2DA}"/>
                          </a:ext>
                        </a:extLst>
                      </p:cNvPr>
                      <p:cNvPicPr/>
                      <p:nvPr/>
                    </p:nvPicPr>
                    <p:blipFill>
                      <a:blip r:embed="rId11"/>
                      <a:stretch>
                        <a:fillRect/>
                      </a:stretch>
                    </p:blipFill>
                    <p:spPr>
                      <a:xfrm>
                        <a:off x="302418" y="4394200"/>
                        <a:ext cx="8539163" cy="1731963"/>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3D1147F2-1A70-43DA-BF3B-EC999060480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50539267"/>
      </p:ext>
    </p:extLst>
  </p:cSld>
  <p:clrMapOvr>
    <a:masterClrMapping/>
  </p:clrMapOvr>
  <mc:AlternateContent xmlns:mc="http://schemas.openxmlformats.org/markup-compatibility/2006" xmlns:p14="http://schemas.microsoft.com/office/powerpoint/2010/main">
    <mc:Choice Requires="p14">
      <p:transition spd="slow" p14:dur="2000" advTm="38714"/>
    </mc:Choice>
    <mc:Fallback xmlns="">
      <p:transition spd="slow" advTm="38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Thus, we may rewrite this equation</a:t>
            </a:r>
          </a:p>
          <a:p>
            <a:pPr lvl="2"/>
            <a:endParaRPr lang="en-US" dirty="0"/>
          </a:p>
          <a:p>
            <a:endParaRPr lang="en-US" dirty="0"/>
          </a:p>
          <a:p>
            <a:endParaRPr lang="en-US" dirty="0"/>
          </a:p>
          <a:p>
            <a:r>
              <a:rPr lang="en-US" dirty="0"/>
              <a:t>From linear algebra, you know that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Times New Roman" panose="02020603050405020304" pitchFamily="18" charset="0"/>
              </a:rPr>
              <a:t>B</a:t>
            </a:r>
            <a:r>
              <a:rPr lang="en-US" b="1" dirty="0">
                <a:latin typeface="Times New Roman" panose="02020603050405020304" pitchFamily="18" charset="0"/>
              </a:rPr>
              <a:t>u</a:t>
            </a:r>
            <a:endParaRPr lang="en-US" dirty="0"/>
          </a:p>
          <a:p>
            <a:pPr lvl="1"/>
            <a:r>
              <a:rPr lang="en-US" dirty="0"/>
              <a:t>Thus</a:t>
            </a:r>
            <a:endParaRPr lang="en-US" b="1" dirty="0"/>
          </a:p>
          <a:p>
            <a:endParaRPr lang="en-US" dirty="0"/>
          </a:p>
          <a:p>
            <a:r>
              <a:rPr lang="en-US" dirty="0"/>
              <a:t>The problem is, we still need to isolate a </a:t>
            </a:r>
            <a:r>
              <a:rPr lang="en-US" b="1" dirty="0">
                <a:latin typeface="Times New Roman" panose="02020603050405020304" pitchFamily="18" charset="0"/>
              </a:rPr>
              <a:t>u</a:t>
            </a:r>
            <a:r>
              <a:rPr lang="en-US" dirty="0"/>
              <a:t>…</a:t>
            </a: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29</a:t>
            </a:fld>
            <a:endParaRPr lang="en-CA"/>
          </a:p>
        </p:txBody>
      </p:sp>
      <p:graphicFrame>
        <p:nvGraphicFramePr>
          <p:cNvPr id="16" name="Object 15">
            <a:extLst>
              <a:ext uri="{FF2B5EF4-FFF2-40B4-BE49-F238E27FC236}">
                <a16:creationId xmlns:a16="http://schemas.microsoft.com/office/drawing/2014/main" id="{8455009C-FCCA-4612-AEA9-7153DC0BD4FF}"/>
              </a:ext>
            </a:extLst>
          </p:cNvPr>
          <p:cNvGraphicFramePr>
            <a:graphicFrameLocks noChangeAspect="1"/>
          </p:cNvGraphicFramePr>
          <p:nvPr>
            <p:extLst>
              <p:ext uri="{D42A27DB-BD31-4B8C-83A1-F6EECF244321}">
                <p14:modId xmlns:p14="http://schemas.microsoft.com/office/powerpoint/2010/main" val="2501699743"/>
              </p:ext>
            </p:extLst>
          </p:nvPr>
        </p:nvGraphicFramePr>
        <p:xfrm>
          <a:off x="2798496" y="2066132"/>
          <a:ext cx="2330450" cy="1035050"/>
        </p:xfrm>
        <a:graphic>
          <a:graphicData uri="http://schemas.openxmlformats.org/presentationml/2006/ole">
            <mc:AlternateContent xmlns:mc="http://schemas.openxmlformats.org/markup-compatibility/2006">
              <mc:Choice xmlns:v="urn:schemas-microsoft-com:vml" Requires="v">
                <p:oleObj spid="_x0000_s25604" name="Equation" r:id="rId6" imgW="952200" imgH="419040" progId="Equation.DSMT4">
                  <p:embed/>
                </p:oleObj>
              </mc:Choice>
              <mc:Fallback>
                <p:oleObj name="Equation" r:id="rId6" imgW="952200" imgH="419040" progId="Equation.DSMT4">
                  <p:embed/>
                  <p:pic>
                    <p:nvPicPr>
                      <p:cNvPr id="16" name="Object 15">
                        <a:extLst>
                          <a:ext uri="{FF2B5EF4-FFF2-40B4-BE49-F238E27FC236}">
                            <a16:creationId xmlns:a16="http://schemas.microsoft.com/office/drawing/2014/main" id="{8455009C-FCCA-4612-AEA9-7153DC0BD4FF}"/>
                          </a:ext>
                        </a:extLst>
                      </p:cNvPr>
                      <p:cNvPicPr/>
                      <p:nvPr/>
                    </p:nvPicPr>
                    <p:blipFill>
                      <a:blip r:embed="rId7"/>
                      <a:stretch>
                        <a:fillRect/>
                      </a:stretch>
                    </p:blipFill>
                    <p:spPr>
                      <a:xfrm>
                        <a:off x="2798496" y="2066132"/>
                        <a:ext cx="2330450" cy="10350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C6E5DFC-908B-455C-B9D4-4ABB6EE67D70}"/>
              </a:ext>
            </a:extLst>
          </p:cNvPr>
          <p:cNvGraphicFramePr>
            <a:graphicFrameLocks noChangeAspect="1"/>
          </p:cNvGraphicFramePr>
          <p:nvPr>
            <p:extLst>
              <p:ext uri="{D42A27DB-BD31-4B8C-83A1-F6EECF244321}">
                <p14:modId xmlns:p14="http://schemas.microsoft.com/office/powerpoint/2010/main" val="403560396"/>
              </p:ext>
            </p:extLst>
          </p:nvPr>
        </p:nvGraphicFramePr>
        <p:xfrm>
          <a:off x="2922321" y="3827434"/>
          <a:ext cx="2206625" cy="501650"/>
        </p:xfrm>
        <a:graphic>
          <a:graphicData uri="http://schemas.openxmlformats.org/presentationml/2006/ole">
            <mc:AlternateContent xmlns:mc="http://schemas.openxmlformats.org/markup-compatibility/2006">
              <mc:Choice xmlns:v="urn:schemas-microsoft-com:vml" Requires="v">
                <p:oleObj spid="_x0000_s25605" name="Equation" r:id="rId8" imgW="901440" imgH="203040" progId="Equation.DSMT4">
                  <p:embed/>
                </p:oleObj>
              </mc:Choice>
              <mc:Fallback>
                <p:oleObj name="Equation" r:id="rId8" imgW="901440" imgH="203040" progId="Equation.DSMT4">
                  <p:embed/>
                  <p:pic>
                    <p:nvPicPr>
                      <p:cNvPr id="16" name="Object 15">
                        <a:extLst>
                          <a:ext uri="{FF2B5EF4-FFF2-40B4-BE49-F238E27FC236}">
                            <a16:creationId xmlns:a16="http://schemas.microsoft.com/office/drawing/2014/main" id="{8455009C-FCCA-4612-AEA9-7153DC0BD4FF}"/>
                          </a:ext>
                        </a:extLst>
                      </p:cNvPr>
                      <p:cNvPicPr/>
                      <p:nvPr/>
                    </p:nvPicPr>
                    <p:blipFill>
                      <a:blip r:embed="rId9"/>
                      <a:stretch>
                        <a:fillRect/>
                      </a:stretch>
                    </p:blipFill>
                    <p:spPr>
                      <a:xfrm>
                        <a:off x="2922321" y="3827434"/>
                        <a:ext cx="2206625" cy="50165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64AC75C8-8674-406B-AD47-78E2090764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34659715"/>
      </p:ext>
    </p:extLst>
  </p:cSld>
  <p:clrMapOvr>
    <a:masterClrMapping/>
  </p:clrMapOvr>
  <mc:AlternateContent xmlns:mc="http://schemas.openxmlformats.org/markup-compatibility/2006" xmlns:p14="http://schemas.microsoft.com/office/powerpoint/2010/main">
    <mc:Choice Requires="p14">
      <p:transition spd="slow" p14:dur="2000" advTm="40502"/>
    </mc:Choice>
    <mc:Fallback xmlns="">
      <p:transition spd="slow" advTm="40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algebra</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Systems of linear equations are often the only ones that can be</a:t>
            </a:r>
            <a:br>
              <a:rPr lang="en-US" dirty="0"/>
            </a:br>
            <a:r>
              <a:rPr lang="en-US" dirty="0"/>
              <a:t>approximated numerically with reasonable certainty</a:t>
            </a:r>
          </a:p>
          <a:p>
            <a:pPr lvl="1"/>
            <a:r>
              <a:rPr lang="en-US" dirty="0">
                <a:latin typeface="Times New Roman" panose="02020603050405020304" pitchFamily="18" charset="0"/>
              </a:rPr>
              <a:t>Many non-linear systems are often approximated using linear systems</a:t>
            </a:r>
          </a:p>
          <a:p>
            <a:pPr lvl="2"/>
            <a:r>
              <a:rPr lang="en-US" dirty="0">
                <a:latin typeface="Times New Roman" panose="02020603050405020304" pitchFamily="18" charset="0"/>
              </a:rPr>
              <a:t>For example, small-signal analysis of non-linear devices</a:t>
            </a:r>
          </a:p>
          <a:p>
            <a:pPr lvl="1"/>
            <a:r>
              <a:rPr lang="en-US" dirty="0">
                <a:latin typeface="Times New Roman" panose="02020603050405020304" pitchFamily="18" charset="0"/>
              </a:rPr>
              <a:t>The modelling of objects with momentum can generally be</a:t>
            </a:r>
            <a:br>
              <a:rPr lang="en-US" dirty="0">
                <a:latin typeface="Times New Roman" panose="02020603050405020304" pitchFamily="18" charset="0"/>
              </a:rPr>
            </a:br>
            <a:r>
              <a:rPr lang="en-US" dirty="0">
                <a:latin typeface="Times New Roman" panose="02020603050405020304" pitchFamily="18" charset="0"/>
              </a:rPr>
              <a:t>done locally in time by linear approximations</a:t>
            </a:r>
          </a:p>
          <a:p>
            <a:pPr lvl="2"/>
            <a:r>
              <a:rPr lang="en-US" dirty="0">
                <a:latin typeface="Times New Roman" panose="02020603050405020304" pitchFamily="18" charset="0"/>
              </a:rPr>
              <a:t>This of course fails if, for example, an object strikes another object </a:t>
            </a: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pic>
        <p:nvPicPr>
          <p:cNvPr id="6" name="Audio 5">
            <a:hlinkClick r:id="" action="ppaction://media"/>
            <a:extLst>
              <a:ext uri="{FF2B5EF4-FFF2-40B4-BE49-F238E27FC236}">
                <a16:creationId xmlns:a16="http://schemas.microsoft.com/office/drawing/2014/main" id="{0F862E50-B4D9-4427-B0F3-24C5F4ADE5E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97034811"/>
      </p:ext>
    </p:extLst>
  </p:cSld>
  <p:clrMapOvr>
    <a:masterClrMapping/>
  </p:clrMapOvr>
  <mc:AlternateContent xmlns:mc="http://schemas.openxmlformats.org/markup-compatibility/2006" xmlns:p14="http://schemas.microsoft.com/office/powerpoint/2010/main">
    <mc:Choice Requires="p14">
      <p:transition spd="slow" p14:dur="2000" advTm="48733"/>
    </mc:Choice>
    <mc:Fallback xmlns="">
      <p:transition spd="slow" advTm="48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Of these two matrices, which is invertible?</a:t>
            </a:r>
          </a:p>
          <a:p>
            <a:pPr lvl="2"/>
            <a:endParaRPr lang="en-US" dirty="0"/>
          </a:p>
          <a:p>
            <a:endParaRPr lang="en-US" dirty="0"/>
          </a:p>
          <a:p>
            <a:endParaRPr lang="en-US" dirty="0"/>
          </a:p>
          <a:p>
            <a:endParaRPr lang="en-US" dirty="0"/>
          </a:p>
          <a:p>
            <a:endParaRPr lang="en-US" dirty="0"/>
          </a:p>
          <a:p>
            <a:r>
              <a:rPr lang="en-US" dirty="0"/>
              <a:t>If you said “both”, you’re right, but how?</a:t>
            </a:r>
          </a:p>
          <a:p>
            <a:pPr lvl="1"/>
            <a:r>
              <a:rPr lang="en-US" dirty="0"/>
              <a:t>After all, this matrix is singular (not invertible):</a:t>
            </a: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30</a:t>
            </a:fld>
            <a:endParaRPr lang="en-CA"/>
          </a:p>
        </p:txBody>
      </p:sp>
      <p:graphicFrame>
        <p:nvGraphicFramePr>
          <p:cNvPr id="9" name="Object 8">
            <a:extLst>
              <a:ext uri="{FF2B5EF4-FFF2-40B4-BE49-F238E27FC236}">
                <a16:creationId xmlns:a16="http://schemas.microsoft.com/office/drawing/2014/main" id="{97F3F66B-265E-4DB0-A984-3DC881D35F02}"/>
              </a:ext>
            </a:extLst>
          </p:cNvPr>
          <p:cNvGraphicFramePr>
            <a:graphicFrameLocks noChangeAspect="1"/>
          </p:cNvGraphicFramePr>
          <p:nvPr>
            <p:extLst>
              <p:ext uri="{D42A27DB-BD31-4B8C-83A1-F6EECF244321}">
                <p14:modId xmlns:p14="http://schemas.microsoft.com/office/powerpoint/2010/main" val="988815352"/>
              </p:ext>
            </p:extLst>
          </p:nvPr>
        </p:nvGraphicFramePr>
        <p:xfrm>
          <a:off x="2069537" y="2131218"/>
          <a:ext cx="5589587" cy="1731963"/>
        </p:xfrm>
        <a:graphic>
          <a:graphicData uri="http://schemas.openxmlformats.org/presentationml/2006/ole">
            <mc:AlternateContent xmlns:mc="http://schemas.openxmlformats.org/markup-compatibility/2006">
              <mc:Choice xmlns:v="urn:schemas-microsoft-com:vml" Requires="v">
                <p:oleObj spid="_x0000_s26628" name="Equation" r:id="rId6" imgW="2501640" imgH="774360" progId="Equation.DSMT4">
                  <p:embed/>
                </p:oleObj>
              </mc:Choice>
              <mc:Fallback>
                <p:oleObj name="Equation" r:id="rId6" imgW="2501640" imgH="774360" progId="Equation.DSMT4">
                  <p:embed/>
                  <p:pic>
                    <p:nvPicPr>
                      <p:cNvPr id="10" name="Object 9">
                        <a:extLst>
                          <a:ext uri="{FF2B5EF4-FFF2-40B4-BE49-F238E27FC236}">
                            <a16:creationId xmlns:a16="http://schemas.microsoft.com/office/drawing/2014/main" id="{A33113F0-23E3-4389-8BA5-A1F23C13A2B8}"/>
                          </a:ext>
                        </a:extLst>
                      </p:cNvPr>
                      <p:cNvPicPr/>
                      <p:nvPr/>
                    </p:nvPicPr>
                    <p:blipFill>
                      <a:blip r:embed="rId7"/>
                      <a:stretch>
                        <a:fillRect/>
                      </a:stretch>
                    </p:blipFill>
                    <p:spPr>
                      <a:xfrm>
                        <a:off x="2069537" y="2131218"/>
                        <a:ext cx="5589587" cy="173196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79E12294-8018-4C73-888A-3B5BEC011CBA}"/>
              </a:ext>
            </a:extLst>
          </p:cNvPr>
          <p:cNvGraphicFramePr>
            <a:graphicFrameLocks noChangeAspect="1"/>
          </p:cNvGraphicFramePr>
          <p:nvPr>
            <p:extLst>
              <p:ext uri="{D42A27DB-BD31-4B8C-83A1-F6EECF244321}">
                <p14:modId xmlns:p14="http://schemas.microsoft.com/office/powerpoint/2010/main" val="4115292596"/>
              </p:ext>
            </p:extLst>
          </p:nvPr>
        </p:nvGraphicFramePr>
        <p:xfrm>
          <a:off x="3124993" y="4806950"/>
          <a:ext cx="2894013" cy="1731962"/>
        </p:xfrm>
        <a:graphic>
          <a:graphicData uri="http://schemas.openxmlformats.org/presentationml/2006/ole">
            <mc:AlternateContent xmlns:mc="http://schemas.openxmlformats.org/markup-compatibility/2006">
              <mc:Choice xmlns:v="urn:schemas-microsoft-com:vml" Requires="v">
                <p:oleObj spid="_x0000_s26629" name="Equation" r:id="rId8" imgW="1295280" imgH="774360" progId="Equation.DSMT4">
                  <p:embed/>
                </p:oleObj>
              </mc:Choice>
              <mc:Fallback>
                <p:oleObj name="Equation" r:id="rId8" imgW="1295280" imgH="774360" progId="Equation.DSMT4">
                  <p:embed/>
                  <p:pic>
                    <p:nvPicPr>
                      <p:cNvPr id="9" name="Object 8">
                        <a:extLst>
                          <a:ext uri="{FF2B5EF4-FFF2-40B4-BE49-F238E27FC236}">
                            <a16:creationId xmlns:a16="http://schemas.microsoft.com/office/drawing/2014/main" id="{97F3F66B-265E-4DB0-A984-3DC881D35F02}"/>
                          </a:ext>
                        </a:extLst>
                      </p:cNvPr>
                      <p:cNvPicPr/>
                      <p:nvPr/>
                    </p:nvPicPr>
                    <p:blipFill>
                      <a:blip r:embed="rId9"/>
                      <a:stretch>
                        <a:fillRect/>
                      </a:stretch>
                    </p:blipFill>
                    <p:spPr>
                      <a:xfrm>
                        <a:off x="3124993" y="4806950"/>
                        <a:ext cx="2894013" cy="173196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892B2C46-442E-4643-A582-62040F03FCD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65959125"/>
      </p:ext>
    </p:extLst>
  </p:cSld>
  <p:clrMapOvr>
    <a:masterClrMapping/>
  </p:clrMapOvr>
  <mc:AlternateContent xmlns:mc="http://schemas.openxmlformats.org/markup-compatibility/2006" xmlns:p14="http://schemas.microsoft.com/office/powerpoint/2010/main">
    <mc:Choice Requires="p14">
      <p:transition spd="slow" p14:dur="2000" advTm="37762"/>
    </mc:Choice>
    <mc:Fallback xmlns="">
      <p:transition spd="slow" advTm="37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From linear algebra,</a:t>
            </a:r>
            <a:br>
              <a:rPr lang="en-US" dirty="0"/>
            </a:br>
            <a:r>
              <a:rPr lang="en-US" dirty="0"/>
              <a:t>	a diagonal matrix is invertible if and only if</a:t>
            </a:r>
            <a:br>
              <a:rPr lang="en-US" dirty="0"/>
            </a:br>
            <a:r>
              <a:rPr lang="en-US" dirty="0"/>
              <a:t>	all the diagonal entries are non-zero</a:t>
            </a:r>
          </a:p>
          <a:p>
            <a:r>
              <a:rPr lang="en-US" dirty="0"/>
              <a:t>The inverse of an invertible diagonal matrix is that matrix</a:t>
            </a:r>
            <a:br>
              <a:rPr lang="en-US" dirty="0"/>
            </a:br>
            <a:r>
              <a:rPr lang="en-US" dirty="0"/>
              <a:t>with the reciprocals of the diagonal entries</a:t>
            </a:r>
          </a:p>
          <a:p>
            <a:endParaRPr lang="en-US" dirty="0"/>
          </a:p>
          <a:p>
            <a:endParaRPr lang="en-US" dirty="0"/>
          </a:p>
          <a:p>
            <a:endParaRPr lang="en-US" dirty="0"/>
          </a:p>
          <a:p>
            <a:endParaRPr lang="en-US" dirty="0"/>
          </a:p>
          <a:p>
            <a:endParaRPr lang="en-US" dirty="0"/>
          </a:p>
          <a:p>
            <a:r>
              <a:rPr lang="en-US" dirty="0"/>
              <a:t>Recall that if </a:t>
            </a:r>
            <a:r>
              <a:rPr lang="en-US" i="1" dirty="0">
                <a:latin typeface="Times New Roman" panose="02020603050405020304" pitchFamily="18" charset="0"/>
              </a:rPr>
              <a:t>A</a:t>
            </a:r>
            <a:r>
              <a:rPr lang="en-US" dirty="0"/>
              <a:t> is invertible, then </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–1</a:t>
            </a:r>
            <a:r>
              <a:rPr lang="en-US" b="1" dirty="0">
                <a:latin typeface="Times New Roman" panose="02020603050405020304" pitchFamily="18" charset="0"/>
              </a:rPr>
              <a:t>v</a:t>
            </a:r>
            <a:r>
              <a:rPr lang="en-US" dirty="0"/>
              <a:t> solves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v</a:t>
            </a:r>
            <a:endParaRPr lang="en-US" dirty="0">
              <a:latin typeface="Times New Roman" panose="02020603050405020304" pitchFamily="18" charset="0"/>
            </a:endParaRPr>
          </a:p>
          <a:p>
            <a:pPr lvl="1"/>
            <a:r>
              <a:rPr lang="en-US" dirty="0"/>
              <a:t>Normally, we don’t want to find the inverse,</a:t>
            </a:r>
            <a:br>
              <a:rPr lang="en-US" dirty="0"/>
            </a:br>
            <a:r>
              <a:rPr lang="en-US" dirty="0"/>
              <a:t> but for diagonal matrices, it is a numerically safe operation</a:t>
            </a:r>
          </a:p>
          <a:p>
            <a:pPr lvl="2"/>
            <a:endParaRPr lang="en-US" dirty="0"/>
          </a:p>
          <a:p>
            <a:endParaRPr lang="en-US" dirty="0"/>
          </a:p>
          <a:p>
            <a:endParaRPr lang="en-US" dirty="0"/>
          </a:p>
          <a:p>
            <a:endParaRPr lang="en-US" dirty="0"/>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31</a:t>
            </a:fld>
            <a:endParaRPr lang="en-CA"/>
          </a:p>
        </p:txBody>
      </p:sp>
      <p:graphicFrame>
        <p:nvGraphicFramePr>
          <p:cNvPr id="9" name="Object 8">
            <a:extLst>
              <a:ext uri="{FF2B5EF4-FFF2-40B4-BE49-F238E27FC236}">
                <a16:creationId xmlns:a16="http://schemas.microsoft.com/office/drawing/2014/main" id="{97F3F66B-265E-4DB0-A984-3DC881D35F02}"/>
              </a:ext>
            </a:extLst>
          </p:cNvPr>
          <p:cNvGraphicFramePr>
            <a:graphicFrameLocks noChangeAspect="1"/>
          </p:cNvGraphicFramePr>
          <p:nvPr>
            <p:extLst>
              <p:ext uri="{D42A27DB-BD31-4B8C-83A1-F6EECF244321}">
                <p14:modId xmlns:p14="http://schemas.microsoft.com/office/powerpoint/2010/main" val="3068855200"/>
              </p:ext>
            </p:extLst>
          </p:nvPr>
        </p:nvGraphicFramePr>
        <p:xfrm>
          <a:off x="888011" y="3525837"/>
          <a:ext cx="3035300" cy="1731963"/>
        </p:xfrm>
        <a:graphic>
          <a:graphicData uri="http://schemas.openxmlformats.org/presentationml/2006/ole">
            <mc:AlternateContent xmlns:mc="http://schemas.openxmlformats.org/markup-compatibility/2006">
              <mc:Choice xmlns:v="urn:schemas-microsoft-com:vml" Requires="v">
                <p:oleObj spid="_x0000_s27652" name="Equation" r:id="rId6" imgW="1358640" imgH="774360" progId="Equation.DSMT4">
                  <p:embed/>
                </p:oleObj>
              </mc:Choice>
              <mc:Fallback>
                <p:oleObj name="Equation" r:id="rId6" imgW="1358640" imgH="774360" progId="Equation.DSMT4">
                  <p:embed/>
                  <p:pic>
                    <p:nvPicPr>
                      <p:cNvPr id="9" name="Object 8">
                        <a:extLst>
                          <a:ext uri="{FF2B5EF4-FFF2-40B4-BE49-F238E27FC236}">
                            <a16:creationId xmlns:a16="http://schemas.microsoft.com/office/drawing/2014/main" id="{97F3F66B-265E-4DB0-A984-3DC881D35F02}"/>
                          </a:ext>
                        </a:extLst>
                      </p:cNvPr>
                      <p:cNvPicPr/>
                      <p:nvPr/>
                    </p:nvPicPr>
                    <p:blipFill>
                      <a:blip r:embed="rId7"/>
                      <a:stretch>
                        <a:fillRect/>
                      </a:stretch>
                    </p:blipFill>
                    <p:spPr>
                      <a:xfrm>
                        <a:off x="888011" y="3525837"/>
                        <a:ext cx="3035300" cy="173196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137BF4F0-7664-407F-AB7B-31C0ED0FDBE0}"/>
              </a:ext>
            </a:extLst>
          </p:cNvPr>
          <p:cNvGraphicFramePr>
            <a:graphicFrameLocks noChangeAspect="1"/>
          </p:cNvGraphicFramePr>
          <p:nvPr>
            <p:extLst>
              <p:ext uri="{D42A27DB-BD31-4B8C-83A1-F6EECF244321}">
                <p14:modId xmlns:p14="http://schemas.microsoft.com/office/powerpoint/2010/main" val="2485235768"/>
              </p:ext>
            </p:extLst>
          </p:nvPr>
        </p:nvGraphicFramePr>
        <p:xfrm>
          <a:off x="4301704" y="3525838"/>
          <a:ext cx="3630612" cy="1731962"/>
        </p:xfrm>
        <a:graphic>
          <a:graphicData uri="http://schemas.openxmlformats.org/presentationml/2006/ole">
            <mc:AlternateContent xmlns:mc="http://schemas.openxmlformats.org/markup-compatibility/2006">
              <mc:Choice xmlns:v="urn:schemas-microsoft-com:vml" Requires="v">
                <p:oleObj spid="_x0000_s27653" name="Equation" r:id="rId8" imgW="1625400" imgH="774360" progId="Equation.DSMT4">
                  <p:embed/>
                </p:oleObj>
              </mc:Choice>
              <mc:Fallback>
                <p:oleObj name="Equation" r:id="rId8" imgW="1625400" imgH="774360" progId="Equation.DSMT4">
                  <p:embed/>
                  <p:pic>
                    <p:nvPicPr>
                      <p:cNvPr id="9" name="Object 8">
                        <a:extLst>
                          <a:ext uri="{FF2B5EF4-FFF2-40B4-BE49-F238E27FC236}">
                            <a16:creationId xmlns:a16="http://schemas.microsoft.com/office/drawing/2014/main" id="{97F3F66B-265E-4DB0-A984-3DC881D35F02}"/>
                          </a:ext>
                        </a:extLst>
                      </p:cNvPr>
                      <p:cNvPicPr/>
                      <p:nvPr/>
                    </p:nvPicPr>
                    <p:blipFill>
                      <a:blip r:embed="rId9"/>
                      <a:stretch>
                        <a:fillRect/>
                      </a:stretch>
                    </p:blipFill>
                    <p:spPr>
                      <a:xfrm>
                        <a:off x="4301704" y="3525838"/>
                        <a:ext cx="3630612" cy="173196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C6878607-EDAF-472C-A544-7E13CE908F4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218007771"/>
      </p:ext>
    </p:extLst>
  </p:cSld>
  <p:clrMapOvr>
    <a:masterClrMapping/>
  </p:clrMapOvr>
  <mc:AlternateContent xmlns:mc="http://schemas.openxmlformats.org/markup-compatibility/2006" xmlns:p14="http://schemas.microsoft.com/office/powerpoint/2010/main">
    <mc:Choice Requires="p14">
      <p:transition spd="slow" p14:dur="2000" advTm="104607"/>
    </mc:Choice>
    <mc:Fallback xmlns="">
      <p:transition spd="slow" advTm="104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Question:</a:t>
            </a:r>
          </a:p>
          <a:p>
            <a:pPr lvl="1"/>
            <a:r>
              <a:rPr lang="en-US" dirty="0"/>
              <a:t>Is this matrix still invertible?</a:t>
            </a:r>
          </a:p>
          <a:p>
            <a:pPr lvl="1"/>
            <a:endParaRPr lang="en-US" dirty="0"/>
          </a:p>
          <a:p>
            <a:pPr lvl="1"/>
            <a:endParaRPr lang="en-US" dirty="0"/>
          </a:p>
          <a:p>
            <a:pPr lvl="1"/>
            <a:endParaRPr lang="en-US" dirty="0"/>
          </a:p>
          <a:p>
            <a:pPr lvl="1"/>
            <a:endParaRPr lang="en-US" dirty="0"/>
          </a:p>
          <a:p>
            <a:pPr lvl="1"/>
            <a:endParaRPr lang="en-US" dirty="0"/>
          </a:p>
          <a:p>
            <a:pPr lvl="1"/>
            <a:r>
              <a:rPr lang="en-US" dirty="0"/>
              <a:t>We’ll discuss this later…</a:t>
            </a:r>
          </a:p>
          <a:p>
            <a:pPr lvl="2"/>
            <a:endParaRPr lang="en-US" dirty="0"/>
          </a:p>
          <a:p>
            <a:endParaRPr lang="en-US" dirty="0"/>
          </a:p>
          <a:p>
            <a:endParaRPr lang="en-US" dirty="0"/>
          </a:p>
          <a:p>
            <a:endParaRPr lang="en-US" dirty="0"/>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32</a:t>
            </a:fld>
            <a:endParaRPr lang="en-CA"/>
          </a:p>
        </p:txBody>
      </p:sp>
      <p:graphicFrame>
        <p:nvGraphicFramePr>
          <p:cNvPr id="9" name="Object 8">
            <a:extLst>
              <a:ext uri="{FF2B5EF4-FFF2-40B4-BE49-F238E27FC236}">
                <a16:creationId xmlns:a16="http://schemas.microsoft.com/office/drawing/2014/main" id="{97F3F66B-265E-4DB0-A984-3DC881D35F02}"/>
              </a:ext>
            </a:extLst>
          </p:cNvPr>
          <p:cNvGraphicFramePr>
            <a:graphicFrameLocks noChangeAspect="1"/>
          </p:cNvGraphicFramePr>
          <p:nvPr>
            <p:extLst>
              <p:ext uri="{D42A27DB-BD31-4B8C-83A1-F6EECF244321}">
                <p14:modId xmlns:p14="http://schemas.microsoft.com/office/powerpoint/2010/main" val="3400169877"/>
              </p:ext>
            </p:extLst>
          </p:nvPr>
        </p:nvGraphicFramePr>
        <p:xfrm>
          <a:off x="3490118" y="2478335"/>
          <a:ext cx="2468563" cy="1731963"/>
        </p:xfrm>
        <a:graphic>
          <a:graphicData uri="http://schemas.openxmlformats.org/presentationml/2006/ole">
            <mc:AlternateContent xmlns:mc="http://schemas.openxmlformats.org/markup-compatibility/2006">
              <mc:Choice xmlns:v="urn:schemas-microsoft-com:vml" Requires="v">
                <p:oleObj spid="_x0000_s28675" name="Equation" r:id="rId6" imgW="1104840" imgH="774360" progId="Equation.DSMT4">
                  <p:embed/>
                </p:oleObj>
              </mc:Choice>
              <mc:Fallback>
                <p:oleObj name="Equation" r:id="rId6" imgW="1104840" imgH="774360" progId="Equation.DSMT4">
                  <p:embed/>
                  <p:pic>
                    <p:nvPicPr>
                      <p:cNvPr id="9" name="Object 8">
                        <a:extLst>
                          <a:ext uri="{FF2B5EF4-FFF2-40B4-BE49-F238E27FC236}">
                            <a16:creationId xmlns:a16="http://schemas.microsoft.com/office/drawing/2014/main" id="{97F3F66B-265E-4DB0-A984-3DC881D35F02}"/>
                          </a:ext>
                        </a:extLst>
                      </p:cNvPr>
                      <p:cNvPicPr/>
                      <p:nvPr/>
                    </p:nvPicPr>
                    <p:blipFill>
                      <a:blip r:embed="rId7"/>
                      <a:stretch>
                        <a:fillRect/>
                      </a:stretch>
                    </p:blipFill>
                    <p:spPr>
                      <a:xfrm>
                        <a:off x="3490118" y="2478335"/>
                        <a:ext cx="2468563" cy="1731963"/>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0041DC5B-278A-48D2-9EE8-D0407353A17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219588092"/>
      </p:ext>
    </p:extLst>
  </p:cSld>
  <p:clrMapOvr>
    <a:masterClrMapping/>
  </p:clrMapOvr>
  <mc:AlternateContent xmlns:mc="http://schemas.openxmlformats.org/markup-compatibility/2006" xmlns:p14="http://schemas.microsoft.com/office/powerpoint/2010/main">
    <mc:Choice Requires="p14">
      <p:transition spd="slow" p14:dur="2000" advTm="22043"/>
    </mc:Choice>
    <mc:Fallback xmlns="">
      <p:transition spd="slow" advTm="22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Okay, so given this derivation:</a:t>
            </a:r>
          </a:p>
          <a:p>
            <a:endParaRPr lang="en-US" sz="1800" dirty="0"/>
          </a:p>
          <a:p>
            <a:endParaRPr lang="en-US" sz="1800" dirty="0"/>
          </a:p>
          <a:p>
            <a:endParaRPr lang="en-US" sz="1800" dirty="0"/>
          </a:p>
          <a:p>
            <a:endParaRPr lang="en-US" sz="1800" dirty="0"/>
          </a:p>
          <a:p>
            <a:pPr lvl="1"/>
            <a:r>
              <a:rPr lang="en-US" dirty="0"/>
              <a:t>The diagonal matrix is invertible, so:</a:t>
            </a:r>
          </a:p>
          <a:p>
            <a:pPr lvl="2"/>
            <a:r>
              <a:rPr lang="en-US" dirty="0"/>
              <a:t>Bring the vector </a:t>
            </a:r>
            <a:r>
              <a:rPr lang="en-US" i="1" dirty="0" err="1">
                <a:latin typeface="Times New Roman" panose="02020603050405020304" pitchFamily="18" charset="0"/>
              </a:rPr>
              <a:t>A</a:t>
            </a:r>
            <a:r>
              <a:rPr lang="en-US" baseline="-25000" dirty="0" err="1">
                <a:latin typeface="Times New Roman" panose="02020603050405020304" pitchFamily="18" charset="0"/>
              </a:rPr>
              <a:t>off</a:t>
            </a:r>
            <a:r>
              <a:rPr lang="en-US" dirty="0">
                <a:latin typeface="Times New Roman" panose="02020603050405020304" pitchFamily="18" charset="0"/>
              </a:rPr>
              <a:t> </a:t>
            </a:r>
            <a:r>
              <a:rPr lang="en-US" b="1" dirty="0">
                <a:latin typeface="Times New Roman" panose="02020603050405020304" pitchFamily="18" charset="0"/>
              </a:rPr>
              <a:t>u</a:t>
            </a:r>
            <a:r>
              <a:rPr lang="en-US" dirty="0"/>
              <a:t> to the other side:</a:t>
            </a:r>
          </a:p>
          <a:p>
            <a:pPr lvl="2"/>
            <a:endParaRPr lang="en-US" sz="1200" dirty="0"/>
          </a:p>
          <a:p>
            <a:pPr lvl="2"/>
            <a:endParaRPr lang="en-US" sz="1200" dirty="0"/>
          </a:p>
          <a:p>
            <a:pPr lvl="2"/>
            <a:r>
              <a:rPr lang="en-US" dirty="0"/>
              <a:t>Multiply both sides by the inverse of </a:t>
            </a:r>
            <a:r>
              <a:rPr lang="en-US" i="1" dirty="0" err="1">
                <a:latin typeface="Times New Roman" panose="02020603050405020304" pitchFamily="18" charset="0"/>
              </a:rPr>
              <a:t>A</a:t>
            </a:r>
            <a:r>
              <a:rPr lang="en-US" baseline="-25000" dirty="0" err="1">
                <a:latin typeface="Times New Roman" panose="02020603050405020304" pitchFamily="18" charset="0"/>
              </a:rPr>
              <a:t>diag</a:t>
            </a:r>
            <a:r>
              <a:rPr lang="en-US" dirty="0"/>
              <a:t>:</a:t>
            </a:r>
          </a:p>
          <a:p>
            <a:pPr marL="914400" lvl="2" indent="0">
              <a:buNone/>
            </a:pPr>
            <a:endParaRPr lang="en-US" dirty="0"/>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33</a:t>
            </a:fld>
            <a:endParaRPr lang="en-CA"/>
          </a:p>
        </p:txBody>
      </p:sp>
      <p:graphicFrame>
        <p:nvGraphicFramePr>
          <p:cNvPr id="16" name="Object 15">
            <a:extLst>
              <a:ext uri="{FF2B5EF4-FFF2-40B4-BE49-F238E27FC236}">
                <a16:creationId xmlns:a16="http://schemas.microsoft.com/office/drawing/2014/main" id="{8455009C-FCCA-4612-AEA9-7153DC0BD4FF}"/>
              </a:ext>
            </a:extLst>
          </p:cNvPr>
          <p:cNvGraphicFramePr>
            <a:graphicFrameLocks noChangeAspect="1"/>
          </p:cNvGraphicFramePr>
          <p:nvPr>
            <p:extLst>
              <p:ext uri="{D42A27DB-BD31-4B8C-83A1-F6EECF244321}">
                <p14:modId xmlns:p14="http://schemas.microsoft.com/office/powerpoint/2010/main" val="2249149829"/>
              </p:ext>
            </p:extLst>
          </p:nvPr>
        </p:nvGraphicFramePr>
        <p:xfrm>
          <a:off x="2798763" y="1892941"/>
          <a:ext cx="2330450" cy="1566863"/>
        </p:xfrm>
        <a:graphic>
          <a:graphicData uri="http://schemas.openxmlformats.org/presentationml/2006/ole">
            <mc:AlternateContent xmlns:mc="http://schemas.openxmlformats.org/markup-compatibility/2006">
              <mc:Choice xmlns:v="urn:schemas-microsoft-com:vml" Requires="v">
                <p:oleObj spid="_x0000_s29703" name="Equation" r:id="rId6" imgW="952200" imgH="634680" progId="Equation.DSMT4">
                  <p:embed/>
                </p:oleObj>
              </mc:Choice>
              <mc:Fallback>
                <p:oleObj name="Equation" r:id="rId6" imgW="952200" imgH="634680" progId="Equation.DSMT4">
                  <p:embed/>
                  <p:pic>
                    <p:nvPicPr>
                      <p:cNvPr id="16" name="Object 15">
                        <a:extLst>
                          <a:ext uri="{FF2B5EF4-FFF2-40B4-BE49-F238E27FC236}">
                            <a16:creationId xmlns:a16="http://schemas.microsoft.com/office/drawing/2014/main" id="{8455009C-FCCA-4612-AEA9-7153DC0BD4FF}"/>
                          </a:ext>
                        </a:extLst>
                      </p:cNvPr>
                      <p:cNvPicPr/>
                      <p:nvPr/>
                    </p:nvPicPr>
                    <p:blipFill>
                      <a:blip r:embed="rId7"/>
                      <a:stretch>
                        <a:fillRect/>
                      </a:stretch>
                    </p:blipFill>
                    <p:spPr>
                      <a:xfrm>
                        <a:off x="2798763" y="1892941"/>
                        <a:ext cx="2330450" cy="156686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D1F27D9D-5C1B-4D25-88BD-29CDED6504D2}"/>
              </a:ext>
            </a:extLst>
          </p:cNvPr>
          <p:cNvGraphicFramePr>
            <a:graphicFrameLocks noChangeAspect="1"/>
          </p:cNvGraphicFramePr>
          <p:nvPr>
            <p:extLst>
              <p:ext uri="{D42A27DB-BD31-4B8C-83A1-F6EECF244321}">
                <p14:modId xmlns:p14="http://schemas.microsoft.com/office/powerpoint/2010/main" val="2004839094"/>
              </p:ext>
            </p:extLst>
          </p:nvPr>
        </p:nvGraphicFramePr>
        <p:xfrm>
          <a:off x="3829732" y="4087655"/>
          <a:ext cx="2206625" cy="501650"/>
        </p:xfrm>
        <a:graphic>
          <a:graphicData uri="http://schemas.openxmlformats.org/presentationml/2006/ole">
            <mc:AlternateContent xmlns:mc="http://schemas.openxmlformats.org/markup-compatibility/2006">
              <mc:Choice xmlns:v="urn:schemas-microsoft-com:vml" Requires="v">
                <p:oleObj spid="_x0000_s29704" name="Equation" r:id="rId8" imgW="901440" imgH="203040" progId="Equation.DSMT4">
                  <p:embed/>
                </p:oleObj>
              </mc:Choice>
              <mc:Fallback>
                <p:oleObj name="Equation" r:id="rId8" imgW="901440" imgH="203040" progId="Equation.DSMT4">
                  <p:embed/>
                  <p:pic>
                    <p:nvPicPr>
                      <p:cNvPr id="12" name="Object 11">
                        <a:extLst>
                          <a:ext uri="{FF2B5EF4-FFF2-40B4-BE49-F238E27FC236}">
                            <a16:creationId xmlns:a16="http://schemas.microsoft.com/office/drawing/2014/main" id="{CC6E5DFC-908B-455C-B9D4-4ABB6EE67D70}"/>
                          </a:ext>
                        </a:extLst>
                      </p:cNvPr>
                      <p:cNvPicPr/>
                      <p:nvPr/>
                    </p:nvPicPr>
                    <p:blipFill>
                      <a:blip r:embed="rId9"/>
                      <a:stretch>
                        <a:fillRect/>
                      </a:stretch>
                    </p:blipFill>
                    <p:spPr>
                      <a:xfrm>
                        <a:off x="3829732" y="4087655"/>
                        <a:ext cx="2206625" cy="5016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95FACB4-0432-4228-A295-8A7CEE7E3431}"/>
              </a:ext>
            </a:extLst>
          </p:cNvPr>
          <p:cNvGraphicFramePr>
            <a:graphicFrameLocks noChangeAspect="1"/>
          </p:cNvGraphicFramePr>
          <p:nvPr>
            <p:extLst>
              <p:ext uri="{D42A27DB-BD31-4B8C-83A1-F6EECF244321}">
                <p14:modId xmlns:p14="http://schemas.microsoft.com/office/powerpoint/2010/main" val="2664355818"/>
              </p:ext>
            </p:extLst>
          </p:nvPr>
        </p:nvGraphicFramePr>
        <p:xfrm>
          <a:off x="3021694" y="4919500"/>
          <a:ext cx="3822700" cy="595312"/>
        </p:xfrm>
        <a:graphic>
          <a:graphicData uri="http://schemas.openxmlformats.org/presentationml/2006/ole">
            <mc:AlternateContent xmlns:mc="http://schemas.openxmlformats.org/markup-compatibility/2006">
              <mc:Choice xmlns:v="urn:schemas-microsoft-com:vml" Requires="v">
                <p:oleObj spid="_x0000_s29705" name="Equation" r:id="rId10" imgW="1562040" imgH="241200" progId="Equation.DSMT4">
                  <p:embed/>
                </p:oleObj>
              </mc:Choice>
              <mc:Fallback>
                <p:oleObj name="Equation" r:id="rId10" imgW="1562040" imgH="241200" progId="Equation.DSMT4">
                  <p:embed/>
                  <p:pic>
                    <p:nvPicPr>
                      <p:cNvPr id="9" name="Object 8">
                        <a:extLst>
                          <a:ext uri="{FF2B5EF4-FFF2-40B4-BE49-F238E27FC236}">
                            <a16:creationId xmlns:a16="http://schemas.microsoft.com/office/drawing/2014/main" id="{D1F27D9D-5C1B-4D25-88BD-29CDED6504D2}"/>
                          </a:ext>
                        </a:extLst>
                      </p:cNvPr>
                      <p:cNvPicPr/>
                      <p:nvPr/>
                    </p:nvPicPr>
                    <p:blipFill>
                      <a:blip r:embed="rId11"/>
                      <a:stretch>
                        <a:fillRect/>
                      </a:stretch>
                    </p:blipFill>
                    <p:spPr>
                      <a:xfrm>
                        <a:off x="3021694" y="4919500"/>
                        <a:ext cx="3822700" cy="59531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D22F1083-0215-4D97-9523-72DC26DC7E8F}"/>
              </a:ext>
            </a:extLst>
          </p:cNvPr>
          <p:cNvGraphicFramePr>
            <a:graphicFrameLocks noChangeAspect="1"/>
          </p:cNvGraphicFramePr>
          <p:nvPr>
            <p:extLst>
              <p:ext uri="{D42A27DB-BD31-4B8C-83A1-F6EECF244321}">
                <p14:modId xmlns:p14="http://schemas.microsoft.com/office/powerpoint/2010/main" val="326735493"/>
              </p:ext>
            </p:extLst>
          </p:nvPr>
        </p:nvGraphicFramePr>
        <p:xfrm>
          <a:off x="3021694" y="5500688"/>
          <a:ext cx="3822700" cy="595312"/>
        </p:xfrm>
        <a:graphic>
          <a:graphicData uri="http://schemas.openxmlformats.org/presentationml/2006/ole">
            <mc:AlternateContent xmlns:mc="http://schemas.openxmlformats.org/markup-compatibility/2006">
              <mc:Choice xmlns:v="urn:schemas-microsoft-com:vml" Requires="v">
                <p:oleObj spid="_x0000_s29706" name="Equation" r:id="rId12" imgW="1562040" imgH="241200" progId="Equation.DSMT4">
                  <p:embed/>
                </p:oleObj>
              </mc:Choice>
              <mc:Fallback>
                <p:oleObj name="Equation" r:id="rId12" imgW="1562040" imgH="241200" progId="Equation.DSMT4">
                  <p:embed/>
                  <p:pic>
                    <p:nvPicPr>
                      <p:cNvPr id="10" name="Object 9">
                        <a:extLst>
                          <a:ext uri="{FF2B5EF4-FFF2-40B4-BE49-F238E27FC236}">
                            <a16:creationId xmlns:a16="http://schemas.microsoft.com/office/drawing/2014/main" id="{E95FACB4-0432-4228-A295-8A7CEE7E3431}"/>
                          </a:ext>
                        </a:extLst>
                      </p:cNvPr>
                      <p:cNvPicPr/>
                      <p:nvPr/>
                    </p:nvPicPr>
                    <p:blipFill>
                      <a:blip r:embed="rId13"/>
                      <a:stretch>
                        <a:fillRect/>
                      </a:stretch>
                    </p:blipFill>
                    <p:spPr>
                      <a:xfrm>
                        <a:off x="3021694" y="5500688"/>
                        <a:ext cx="3822700" cy="595312"/>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F7259D8-1545-4462-8E14-A2FB92D3663E}"/>
              </a:ext>
            </a:extLst>
          </p:cNvPr>
          <p:cNvGraphicFramePr>
            <a:graphicFrameLocks noChangeAspect="1"/>
          </p:cNvGraphicFramePr>
          <p:nvPr>
            <p:extLst>
              <p:ext uri="{D42A27DB-BD31-4B8C-83A1-F6EECF244321}">
                <p14:modId xmlns:p14="http://schemas.microsoft.com/office/powerpoint/2010/main" val="2620784954"/>
              </p:ext>
            </p:extLst>
          </p:nvPr>
        </p:nvGraphicFramePr>
        <p:xfrm>
          <a:off x="4358369" y="6108569"/>
          <a:ext cx="2486025" cy="531812"/>
        </p:xfrm>
        <a:graphic>
          <a:graphicData uri="http://schemas.openxmlformats.org/presentationml/2006/ole">
            <mc:AlternateContent xmlns:mc="http://schemas.openxmlformats.org/markup-compatibility/2006">
              <mc:Choice xmlns:v="urn:schemas-microsoft-com:vml" Requires="v">
                <p:oleObj spid="_x0000_s29707" name="Equation" r:id="rId14" imgW="1015920" imgH="215640" progId="Equation.DSMT4">
                  <p:embed/>
                </p:oleObj>
              </mc:Choice>
              <mc:Fallback>
                <p:oleObj name="Equation" r:id="rId14" imgW="1015920" imgH="215640" progId="Equation.DSMT4">
                  <p:embed/>
                  <p:pic>
                    <p:nvPicPr>
                      <p:cNvPr id="14" name="Object 13">
                        <a:extLst>
                          <a:ext uri="{FF2B5EF4-FFF2-40B4-BE49-F238E27FC236}">
                            <a16:creationId xmlns:a16="http://schemas.microsoft.com/office/drawing/2014/main" id="{D22F1083-0215-4D97-9523-72DC26DC7E8F}"/>
                          </a:ext>
                        </a:extLst>
                      </p:cNvPr>
                      <p:cNvPicPr/>
                      <p:nvPr/>
                    </p:nvPicPr>
                    <p:blipFill>
                      <a:blip r:embed="rId15"/>
                      <a:stretch>
                        <a:fillRect/>
                      </a:stretch>
                    </p:blipFill>
                    <p:spPr>
                      <a:xfrm>
                        <a:off x="4358369" y="6108569"/>
                        <a:ext cx="2486025" cy="531812"/>
                      </a:xfrm>
                      <a:prstGeom prst="rect">
                        <a:avLst/>
                      </a:prstGeom>
                    </p:spPr>
                  </p:pic>
                </p:oleObj>
              </mc:Fallback>
            </mc:AlternateContent>
          </a:graphicData>
        </a:graphic>
      </p:graphicFrame>
      <p:pic>
        <p:nvPicPr>
          <p:cNvPr id="18" name="Audio 17">
            <a:hlinkClick r:id="" action="ppaction://media"/>
            <a:extLst>
              <a:ext uri="{FF2B5EF4-FFF2-40B4-BE49-F238E27FC236}">
                <a16:creationId xmlns:a16="http://schemas.microsoft.com/office/drawing/2014/main" id="{CCF0C9FD-511E-4D56-A2A0-E02E753377A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89693251"/>
      </p:ext>
    </p:extLst>
  </p:cSld>
  <p:clrMapOvr>
    <a:masterClrMapping/>
  </p:clrMapOvr>
  <mc:AlternateContent xmlns:mc="http://schemas.openxmlformats.org/markup-compatibility/2006" xmlns:p14="http://schemas.microsoft.com/office/powerpoint/2010/main">
    <mc:Choice Requires="p14">
      <p:transition spd="slow" p14:dur="2000" advTm="88750"/>
    </mc:Choice>
    <mc:Fallback xmlns="">
      <p:transition spd="slow" advTm="88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Thus, we have now transformed</a:t>
            </a:r>
          </a:p>
          <a:p>
            <a:endParaRPr lang="en-US" dirty="0"/>
          </a:p>
          <a:p>
            <a:pPr marL="0" indent="0">
              <a:buNone/>
            </a:pPr>
            <a:r>
              <a:rPr lang="en-US" dirty="0"/>
              <a:t>     into the equivalent equation</a:t>
            </a:r>
          </a:p>
          <a:p>
            <a:pPr marL="0" indent="0">
              <a:buNone/>
            </a:pPr>
            <a:endParaRPr lang="en-US" dirty="0"/>
          </a:p>
          <a:p>
            <a:pPr marL="0" indent="0">
              <a:buNone/>
            </a:pPr>
            <a:endParaRPr lang="en-US" dirty="0"/>
          </a:p>
          <a:p>
            <a:r>
              <a:rPr lang="en-US" dirty="0"/>
              <a:t>This is of the form </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f</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a:t>
            </a:r>
            <a:endParaRPr lang="en-US" dirty="0"/>
          </a:p>
          <a:p>
            <a:pPr lvl="1"/>
            <a:r>
              <a:rPr lang="en-US" dirty="0"/>
              <a:t>Thus, if we find a solution to the second,</a:t>
            </a:r>
            <a:br>
              <a:rPr lang="en-US" dirty="0"/>
            </a:br>
            <a:r>
              <a:rPr lang="en-US" dirty="0"/>
              <a:t>		that solution is also a solution to the first</a:t>
            </a: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34</a:t>
            </a:fld>
            <a:endParaRPr lang="en-CA"/>
          </a:p>
        </p:txBody>
      </p:sp>
      <p:graphicFrame>
        <p:nvGraphicFramePr>
          <p:cNvPr id="16" name="Object 15">
            <a:extLst>
              <a:ext uri="{FF2B5EF4-FFF2-40B4-BE49-F238E27FC236}">
                <a16:creationId xmlns:a16="http://schemas.microsoft.com/office/drawing/2014/main" id="{8455009C-FCCA-4612-AEA9-7153DC0BD4FF}"/>
              </a:ext>
            </a:extLst>
          </p:cNvPr>
          <p:cNvGraphicFramePr>
            <a:graphicFrameLocks noChangeAspect="1"/>
          </p:cNvGraphicFramePr>
          <p:nvPr>
            <p:extLst>
              <p:ext uri="{D42A27DB-BD31-4B8C-83A1-F6EECF244321}">
                <p14:modId xmlns:p14="http://schemas.microsoft.com/office/powerpoint/2010/main" val="3295367508"/>
              </p:ext>
            </p:extLst>
          </p:nvPr>
        </p:nvGraphicFramePr>
        <p:xfrm>
          <a:off x="4059237" y="1998663"/>
          <a:ext cx="1025525" cy="376237"/>
        </p:xfrm>
        <a:graphic>
          <a:graphicData uri="http://schemas.openxmlformats.org/presentationml/2006/ole">
            <mc:AlternateContent xmlns:mc="http://schemas.openxmlformats.org/markup-compatibility/2006">
              <mc:Choice xmlns:v="urn:schemas-microsoft-com:vml" Requires="v">
                <p:oleObj spid="_x0000_s30724" name="Equation" r:id="rId6" imgW="419040" imgH="152280" progId="Equation.DSMT4">
                  <p:embed/>
                </p:oleObj>
              </mc:Choice>
              <mc:Fallback>
                <p:oleObj name="Equation" r:id="rId6" imgW="419040" imgH="152280" progId="Equation.DSMT4">
                  <p:embed/>
                  <p:pic>
                    <p:nvPicPr>
                      <p:cNvPr id="16" name="Object 15">
                        <a:extLst>
                          <a:ext uri="{FF2B5EF4-FFF2-40B4-BE49-F238E27FC236}">
                            <a16:creationId xmlns:a16="http://schemas.microsoft.com/office/drawing/2014/main" id="{8455009C-FCCA-4612-AEA9-7153DC0BD4FF}"/>
                          </a:ext>
                        </a:extLst>
                      </p:cNvPr>
                      <p:cNvPicPr/>
                      <p:nvPr/>
                    </p:nvPicPr>
                    <p:blipFill>
                      <a:blip r:embed="rId7"/>
                      <a:stretch>
                        <a:fillRect/>
                      </a:stretch>
                    </p:blipFill>
                    <p:spPr>
                      <a:xfrm>
                        <a:off x="4059237" y="1998663"/>
                        <a:ext cx="1025525" cy="37623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F7259D8-1545-4462-8E14-A2FB92D3663E}"/>
              </a:ext>
            </a:extLst>
          </p:cNvPr>
          <p:cNvGraphicFramePr>
            <a:graphicFrameLocks noChangeAspect="1"/>
          </p:cNvGraphicFramePr>
          <p:nvPr>
            <p:extLst>
              <p:ext uri="{D42A27DB-BD31-4B8C-83A1-F6EECF244321}">
                <p14:modId xmlns:p14="http://schemas.microsoft.com/office/powerpoint/2010/main" val="4190893854"/>
              </p:ext>
            </p:extLst>
          </p:nvPr>
        </p:nvGraphicFramePr>
        <p:xfrm>
          <a:off x="4291318" y="2773363"/>
          <a:ext cx="2486025" cy="533400"/>
        </p:xfrm>
        <a:graphic>
          <a:graphicData uri="http://schemas.openxmlformats.org/presentationml/2006/ole">
            <mc:AlternateContent xmlns:mc="http://schemas.openxmlformats.org/markup-compatibility/2006">
              <mc:Choice xmlns:v="urn:schemas-microsoft-com:vml" Requires="v">
                <p:oleObj spid="_x0000_s30725" name="Equation" r:id="rId8" imgW="1015920" imgH="215640" progId="Equation.DSMT4">
                  <p:embed/>
                </p:oleObj>
              </mc:Choice>
              <mc:Fallback>
                <p:oleObj name="Equation" r:id="rId8" imgW="1015920" imgH="215640" progId="Equation.DSMT4">
                  <p:embed/>
                  <p:pic>
                    <p:nvPicPr>
                      <p:cNvPr id="15" name="Object 14">
                        <a:extLst>
                          <a:ext uri="{FF2B5EF4-FFF2-40B4-BE49-F238E27FC236}">
                            <a16:creationId xmlns:a16="http://schemas.microsoft.com/office/drawing/2014/main" id="{0F7259D8-1545-4462-8E14-A2FB92D3663E}"/>
                          </a:ext>
                        </a:extLst>
                      </p:cNvPr>
                      <p:cNvPicPr/>
                      <p:nvPr/>
                    </p:nvPicPr>
                    <p:blipFill>
                      <a:blip r:embed="rId9"/>
                      <a:stretch>
                        <a:fillRect/>
                      </a:stretch>
                    </p:blipFill>
                    <p:spPr>
                      <a:xfrm>
                        <a:off x="4291318" y="2773363"/>
                        <a:ext cx="2486025" cy="53340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2A514ED8-F00A-4636-81E1-D08D2456274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79738772"/>
      </p:ext>
    </p:extLst>
  </p:cSld>
  <p:clrMapOvr>
    <a:masterClrMapping/>
  </p:clrMapOvr>
  <mc:AlternateContent xmlns:mc="http://schemas.openxmlformats.org/markup-compatibility/2006" xmlns:p14="http://schemas.microsoft.com/office/powerpoint/2010/main">
    <mc:Choice Requires="p14">
      <p:transition spd="slow" p14:dur="2000" advTm="30379"/>
    </mc:Choice>
    <mc:Fallback xmlns="">
      <p:transition spd="slow" advTm="30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This is not something to do by hand, so let us go to </a:t>
            </a:r>
            <a:r>
              <a:rPr lang="en-US" dirty="0" err="1"/>
              <a:t>M</a:t>
            </a:r>
            <a:r>
              <a:rPr lang="en-US" cap="small" dirty="0" err="1"/>
              <a:t>atlab</a:t>
            </a:r>
            <a:r>
              <a:rPr lang="en-US" dirty="0"/>
              <a:t>:</a:t>
            </a:r>
          </a:p>
          <a:p>
            <a:pPr marL="800100" lvl="2" indent="0">
              <a:buNone/>
            </a:pPr>
            <a:r>
              <a:rPr lang="en-US" sz="1600" dirty="0">
                <a:latin typeface="Consolas" panose="020B0609020204030204" pitchFamily="49" charset="0"/>
              </a:rPr>
              <a:t>&gt;&gt; A = [20.0  0.3 -0.4  0.5</a:t>
            </a:r>
            <a:br>
              <a:rPr lang="en-US" sz="1600" dirty="0">
                <a:latin typeface="Consolas" panose="020B0609020204030204" pitchFamily="49" charset="0"/>
              </a:rPr>
            </a:br>
            <a:r>
              <a:rPr lang="en-US" sz="1600" dirty="0">
                <a:latin typeface="Consolas" panose="020B0609020204030204" pitchFamily="49" charset="0"/>
              </a:rPr>
              <a:t>         0.1  5.0  1.2 -0.3</a:t>
            </a:r>
            <a:br>
              <a:rPr lang="en-US" sz="1600" dirty="0">
                <a:latin typeface="Consolas" panose="020B0609020204030204" pitchFamily="49" charset="0"/>
              </a:rPr>
            </a:br>
            <a:r>
              <a:rPr lang="en-US" sz="1600" dirty="0">
                <a:latin typeface="Consolas" panose="020B0609020204030204" pitchFamily="49" charset="0"/>
              </a:rPr>
              <a:t>         0.7  0.2  4.0 -1.1</a:t>
            </a:r>
            <a:br>
              <a:rPr lang="en-US" sz="1600" dirty="0">
                <a:latin typeface="Consolas" panose="020B0609020204030204" pitchFamily="49" charset="0"/>
              </a:rPr>
            </a:br>
            <a:r>
              <a:rPr lang="en-US" sz="1600" dirty="0">
                <a:latin typeface="Consolas" panose="020B0609020204030204" pitchFamily="49" charset="0"/>
              </a:rPr>
              <a:t>         0.4  1.3  0.6 10.0];</a:t>
            </a:r>
          </a:p>
          <a:p>
            <a:pPr marL="800100" lvl="2" indent="0">
              <a:buNone/>
            </a:pPr>
            <a:r>
              <a:rPr lang="en-US" sz="1600" dirty="0">
                <a:latin typeface="Consolas" panose="020B0609020204030204" pitchFamily="49" charset="0"/>
              </a:rPr>
              <a:t>&gt;&gt; v = [0.3 0.5 -0.2 0.4]';</a:t>
            </a:r>
          </a:p>
          <a:p>
            <a:pPr marL="800100" lvl="2" indent="0">
              <a:buNone/>
            </a:pPr>
            <a:r>
              <a:rPr lang="en-US" sz="1600" dirty="0">
                <a:latin typeface="Consolas" panose="020B0609020204030204" pitchFamily="49" charset="0"/>
              </a:rPr>
              <a:t>&gt;&gt; u = A\v</a:t>
            </a:r>
          </a:p>
          <a:p>
            <a:pPr marL="800100" lvl="2" indent="0">
              <a:buNone/>
            </a:pPr>
            <a:r>
              <a:rPr lang="en-US" altLang="ko-KR" sz="1600" dirty="0">
                <a:latin typeface="Consolas" panose="020B0609020204030204" pitchFamily="49" charset="0"/>
              </a:rPr>
              <a:t>    u =</a:t>
            </a:r>
          </a:p>
          <a:p>
            <a:pPr marL="800100" lvl="2" indent="0">
              <a:buNone/>
            </a:pPr>
            <a:r>
              <a:rPr lang="en-US" altLang="ko-KR" sz="1600" dirty="0">
                <a:latin typeface="Consolas" panose="020B0609020204030204" pitchFamily="49" charset="0"/>
              </a:rPr>
              <a:t>        0.01160226827793914</a:t>
            </a:r>
          </a:p>
          <a:p>
            <a:pPr marL="800100" lvl="2" indent="0">
              <a:buNone/>
            </a:pPr>
            <a:r>
              <a:rPr lang="en-US" altLang="ko-KR" sz="1600" dirty="0">
                <a:latin typeface="Consolas" panose="020B0609020204030204" pitchFamily="49" charset="0"/>
              </a:rPr>
              <a:t>        0.1134499024722330</a:t>
            </a:r>
          </a:p>
          <a:p>
            <a:pPr marL="800100" lvl="2" indent="0">
              <a:buNone/>
            </a:pPr>
            <a:r>
              <a:rPr lang="en-US" altLang="ko-KR" sz="1600" dirty="0">
                <a:latin typeface="Consolas" panose="020B0609020204030204" pitchFamily="49" charset="0"/>
              </a:rPr>
              <a:t>       -0.05006035517628202</a:t>
            </a:r>
          </a:p>
          <a:p>
            <a:pPr marL="800100" lvl="2" indent="0">
              <a:buNone/>
            </a:pPr>
            <a:r>
              <a:rPr lang="en-US" altLang="ko-KR" sz="1600" dirty="0">
                <a:latin typeface="Consolas" panose="020B0609020204030204" pitchFamily="49" charset="0"/>
              </a:rPr>
              <a:t>        0.02779104325806907</a:t>
            </a:r>
            <a:endParaRPr lang="en-US" sz="1600" dirty="0">
              <a:latin typeface="Consolas" panose="020B0609020204030204" pitchFamily="49" charset="0"/>
            </a:endParaRP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&gt;&gt; </a:t>
            </a:r>
            <a:r>
              <a:rPr lang="en-US" sz="1600" dirty="0" err="1">
                <a:latin typeface="Consolas" panose="020B0609020204030204" pitchFamily="49" charset="0"/>
              </a:rPr>
              <a:t>Adiag</a:t>
            </a:r>
            <a:r>
              <a:rPr lang="en-US" sz="1600" dirty="0">
                <a:latin typeface="Consolas" panose="020B0609020204030204" pitchFamily="49" charset="0"/>
              </a:rPr>
              <a:t> = </a:t>
            </a:r>
            <a:r>
              <a:rPr lang="en-US" sz="1600" dirty="0" err="1">
                <a:latin typeface="Consolas" panose="020B0609020204030204" pitchFamily="49" charset="0"/>
              </a:rPr>
              <a:t>diag</a:t>
            </a:r>
            <a:r>
              <a:rPr lang="en-US" sz="1600" dirty="0">
                <a:latin typeface="Consolas" panose="020B0609020204030204" pitchFamily="49" charset="0"/>
              </a:rPr>
              <a:t>( </a:t>
            </a:r>
            <a:r>
              <a:rPr lang="en-US" sz="1600" dirty="0" err="1">
                <a:latin typeface="Consolas" panose="020B0609020204030204" pitchFamily="49" charset="0"/>
              </a:rPr>
              <a:t>diag</a:t>
            </a:r>
            <a:r>
              <a:rPr lang="en-US" sz="1600" dirty="0">
                <a:latin typeface="Consolas" panose="020B0609020204030204" pitchFamily="49" charset="0"/>
              </a:rPr>
              <a:t>( A ) );</a:t>
            </a:r>
          </a:p>
          <a:p>
            <a:pPr marL="800100" lvl="2" indent="0">
              <a:buNone/>
            </a:pPr>
            <a:r>
              <a:rPr lang="en-US" sz="1600" dirty="0">
                <a:latin typeface="Consolas" panose="020B0609020204030204" pitchFamily="49" charset="0"/>
              </a:rPr>
              <a:t>&gt;&gt; </a:t>
            </a:r>
            <a:r>
              <a:rPr lang="en-US" sz="1600" dirty="0" err="1">
                <a:latin typeface="Consolas" panose="020B0609020204030204" pitchFamily="49" charset="0"/>
              </a:rPr>
              <a:t>Aoff</a:t>
            </a:r>
            <a:r>
              <a:rPr lang="en-US" sz="1600" dirty="0">
                <a:latin typeface="Consolas" panose="020B0609020204030204" pitchFamily="49" charset="0"/>
              </a:rPr>
              <a:t> = A - </a:t>
            </a:r>
            <a:r>
              <a:rPr lang="en-US" sz="1600" dirty="0" err="1">
                <a:latin typeface="Consolas" panose="020B0609020204030204" pitchFamily="49" charset="0"/>
              </a:rPr>
              <a:t>Adiag</a:t>
            </a:r>
            <a:r>
              <a:rPr lang="en-US" sz="1600" dirty="0">
                <a:latin typeface="Consolas" panose="020B0609020204030204" pitchFamily="49" charset="0"/>
              </a:rPr>
              <a:t>;</a:t>
            </a:r>
          </a:p>
          <a:p>
            <a:pPr marL="800100" lvl="2" indent="0">
              <a:buNone/>
            </a:pPr>
            <a:r>
              <a:rPr lang="en-US" sz="1600" dirty="0">
                <a:latin typeface="Consolas" panose="020B0609020204030204" pitchFamily="49" charset="0"/>
              </a:rPr>
              <a:t>&gt;&gt; </a:t>
            </a:r>
            <a:r>
              <a:rPr lang="en-US" sz="1600" dirty="0" err="1">
                <a:latin typeface="Consolas" panose="020B0609020204030204" pitchFamily="49" charset="0"/>
              </a:rPr>
              <a:t>InvAdiag</a:t>
            </a:r>
            <a:r>
              <a:rPr lang="en-US" sz="1600" dirty="0">
                <a:latin typeface="Consolas" panose="020B0609020204030204" pitchFamily="49" charset="0"/>
              </a:rPr>
              <a:t> = inv( </a:t>
            </a:r>
            <a:r>
              <a:rPr lang="en-US" sz="1600" dirty="0" err="1">
                <a:latin typeface="Consolas" panose="020B0609020204030204" pitchFamily="49" charset="0"/>
              </a:rPr>
              <a:t>Adiag</a:t>
            </a:r>
            <a:r>
              <a:rPr lang="en-US" sz="1600" dirty="0">
                <a:latin typeface="Consolas" panose="020B0609020204030204" pitchFamily="49" charset="0"/>
              </a:rPr>
              <a:t> );</a:t>
            </a:r>
          </a:p>
          <a:p>
            <a:pPr marL="800100" lvl="2" indent="0">
              <a:buNone/>
            </a:pPr>
            <a:endParaRPr lang="en-US" sz="1600" dirty="0">
              <a:latin typeface="Consolas" panose="020B0609020204030204" pitchFamily="49" charset="0"/>
            </a:endParaRP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35</a:t>
            </a:fld>
            <a:endParaRPr lang="en-CA"/>
          </a:p>
        </p:txBody>
      </p:sp>
      <p:pic>
        <p:nvPicPr>
          <p:cNvPr id="6" name="Audio 5">
            <a:hlinkClick r:id="" action="ppaction://media"/>
            <a:extLst>
              <a:ext uri="{FF2B5EF4-FFF2-40B4-BE49-F238E27FC236}">
                <a16:creationId xmlns:a16="http://schemas.microsoft.com/office/drawing/2014/main" id="{806E8947-B66E-426B-AFBF-A669C722561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91198168"/>
      </p:ext>
    </p:extLst>
  </p:cSld>
  <p:clrMapOvr>
    <a:masterClrMapping/>
  </p:clrMapOvr>
  <mc:AlternateContent xmlns:mc="http://schemas.openxmlformats.org/markup-compatibility/2006" xmlns:p14="http://schemas.microsoft.com/office/powerpoint/2010/main">
    <mc:Choice Requires="p14">
      <p:transition spd="slow" p14:dur="2000" advTm="150975"/>
    </mc:Choice>
    <mc:Fallback xmlns="">
      <p:transition spd="slow" advTm="150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Iteration</a:t>
            </a:r>
            <a:endParaRPr lang="en-CA" dirty="0"/>
          </a:p>
        </p:txBody>
      </p:sp>
      <p:sp>
        <p:nvSpPr>
          <p:cNvPr id="3" name="Content Placeholder 2"/>
          <p:cNvSpPr>
            <a:spLocks noGrp="1"/>
          </p:cNvSpPr>
          <p:nvPr>
            <p:ph idx="1"/>
          </p:nvPr>
        </p:nvSpPr>
        <p:spPr>
          <a:xfrm>
            <a:off x="457200" y="1063752"/>
            <a:ext cx="8534400" cy="4525963"/>
          </a:xfrm>
        </p:spPr>
        <p:txBody>
          <a:bodyPr/>
          <a:lstStyle/>
          <a:p>
            <a:pPr marL="800100" lvl="2" indent="0">
              <a:buNone/>
            </a:pPr>
            <a:r>
              <a:rPr lang="en-US" sz="1600" dirty="0">
                <a:latin typeface="Consolas" panose="020B0609020204030204" pitchFamily="49" charset="0"/>
              </a:rPr>
              <a:t>&gt;&gt; f = @(u)( </a:t>
            </a:r>
            <a:r>
              <a:rPr lang="en-US" sz="1600" dirty="0" err="1">
                <a:latin typeface="Consolas" panose="020B0609020204030204" pitchFamily="49" charset="0"/>
              </a:rPr>
              <a:t>InvAdiag</a:t>
            </a:r>
            <a:r>
              <a:rPr lang="en-US" sz="1600" dirty="0">
                <a:latin typeface="Consolas" panose="020B0609020204030204" pitchFamily="49" charset="0"/>
              </a:rPr>
              <a:t>*(v - </a:t>
            </a:r>
            <a:r>
              <a:rPr lang="en-US" sz="1600" dirty="0" err="1">
                <a:latin typeface="Consolas" panose="020B0609020204030204" pitchFamily="49" charset="0"/>
              </a:rPr>
              <a:t>Aoff</a:t>
            </a:r>
            <a:r>
              <a:rPr lang="en-US" sz="1600" dirty="0">
                <a:latin typeface="Consolas" panose="020B0609020204030204" pitchFamily="49" charset="0"/>
              </a:rPr>
              <a:t>*u) );</a:t>
            </a:r>
          </a:p>
          <a:p>
            <a:pPr marL="800100" lvl="2" indent="0">
              <a:buNone/>
            </a:pPr>
            <a:r>
              <a:rPr lang="en-US" sz="1600" dirty="0">
                <a:latin typeface="Consolas" panose="020B0609020204030204" pitchFamily="49" charset="0"/>
              </a:rPr>
              <a:t>&gt;&gt; u0 = </a:t>
            </a:r>
            <a:r>
              <a:rPr lang="en-US" sz="1600" dirty="0" err="1">
                <a:latin typeface="Consolas" panose="020B0609020204030204" pitchFamily="49" charset="0"/>
              </a:rPr>
              <a:t>InvAdiag</a:t>
            </a:r>
            <a:r>
              <a:rPr lang="en-US" sz="1600" dirty="0">
                <a:latin typeface="Consolas" panose="020B0609020204030204" pitchFamily="49" charset="0"/>
              </a:rPr>
              <a:t>*v;        % Solution to </a:t>
            </a:r>
            <a:r>
              <a:rPr lang="en-US" sz="1600" dirty="0" err="1">
                <a:latin typeface="Consolas" panose="020B0609020204030204" pitchFamily="49" charset="0"/>
              </a:rPr>
              <a:t>Adiag</a:t>
            </a:r>
            <a:r>
              <a:rPr lang="en-US" sz="1600" dirty="0">
                <a:latin typeface="Consolas" panose="020B0609020204030204" pitchFamily="49" charset="0"/>
              </a:rPr>
              <a:t> u0 = v</a:t>
            </a:r>
          </a:p>
          <a:p>
            <a:pPr marL="800100" lvl="2" indent="0">
              <a:buNone/>
            </a:pPr>
            <a:r>
              <a:rPr lang="en-US" sz="1600" dirty="0">
                <a:latin typeface="Consolas" panose="020B0609020204030204" pitchFamily="49" charset="0"/>
              </a:rPr>
              <a:t>&gt;&gt; for k = 1:100</a:t>
            </a:r>
            <a:br>
              <a:rPr lang="en-US" sz="1600" dirty="0">
                <a:latin typeface="Consolas" panose="020B0609020204030204" pitchFamily="49" charset="0"/>
              </a:rPr>
            </a:br>
            <a:r>
              <a:rPr lang="en-US" sz="1600" dirty="0">
                <a:latin typeface="Consolas" panose="020B0609020204030204" pitchFamily="49" charset="0"/>
              </a:rPr>
              <a:t>       previous_u0 = u0;</a:t>
            </a:r>
            <a:br>
              <a:rPr lang="en-US" sz="1600" dirty="0">
                <a:latin typeface="Consolas" panose="020B0609020204030204" pitchFamily="49" charset="0"/>
              </a:rPr>
            </a:br>
            <a:r>
              <a:rPr lang="en-US" sz="1600" dirty="0">
                <a:latin typeface="Consolas" panose="020B0609020204030204" pitchFamily="49" charset="0"/>
              </a:rPr>
              <a:t>       u0 = f( u0 );</a:t>
            </a:r>
          </a:p>
          <a:p>
            <a:pPr marL="800100" lvl="2" indent="0">
              <a:buNone/>
            </a:pPr>
            <a:endParaRPr lang="en-US" sz="1050" dirty="0">
              <a:latin typeface="Consolas" panose="020B0609020204030204" pitchFamily="49" charset="0"/>
            </a:endParaRPr>
          </a:p>
          <a:p>
            <a:pPr marL="800100" lvl="2" indent="0">
              <a:buNone/>
            </a:pPr>
            <a:r>
              <a:rPr lang="en-US" sz="1600" dirty="0">
                <a:latin typeface="Consolas" panose="020B0609020204030204" pitchFamily="49" charset="0"/>
              </a:rPr>
              <a:t>       if norm( u0 - previous_u0 ) &lt; 1e-6</a:t>
            </a:r>
          </a:p>
          <a:p>
            <a:pPr marL="800100" lvl="2" indent="0">
              <a:buNone/>
            </a:pPr>
            <a:r>
              <a:rPr lang="en-US" sz="1600" dirty="0">
                <a:latin typeface="Consolas" panose="020B0609020204030204" pitchFamily="49" charset="0"/>
              </a:rPr>
              <a:t>           u0</a:t>
            </a:r>
          </a:p>
          <a:p>
            <a:pPr marL="800100" lvl="2" indent="0">
              <a:buNone/>
            </a:pPr>
            <a:r>
              <a:rPr lang="en-US" sz="1600" dirty="0">
                <a:latin typeface="Consolas" panose="020B0609020204030204" pitchFamily="49" charset="0"/>
              </a:rPr>
              <a:t>           break;</a:t>
            </a:r>
          </a:p>
          <a:p>
            <a:pPr marL="800100" lvl="2" indent="0">
              <a:buNone/>
            </a:pPr>
            <a:r>
              <a:rPr lang="en-US" sz="1600" dirty="0">
                <a:latin typeface="Consolas" panose="020B0609020204030204" pitchFamily="49" charset="0"/>
              </a:rPr>
              <a:t>       end</a:t>
            </a:r>
          </a:p>
          <a:p>
            <a:pPr marL="800100" lvl="2" indent="0">
              <a:buNone/>
            </a:pPr>
            <a:r>
              <a:rPr lang="en-US" sz="1600" dirty="0">
                <a:latin typeface="Consolas" panose="020B0609020204030204" pitchFamily="49" charset="0"/>
              </a:rPr>
              <a:t>    end</a:t>
            </a:r>
          </a:p>
          <a:p>
            <a:pPr marL="800100" lvl="2" indent="0">
              <a:buNone/>
            </a:pPr>
            <a:r>
              <a:rPr lang="en-US" altLang="ko-KR" sz="1600" dirty="0">
                <a:latin typeface="Consolas" panose="020B0609020204030204" pitchFamily="49" charset="0"/>
              </a:rPr>
              <a:t>      u0 =</a:t>
            </a:r>
          </a:p>
          <a:p>
            <a:pPr marL="800100" lvl="2" indent="0">
              <a:buNone/>
            </a:pPr>
            <a:r>
              <a:rPr lang="en-US" altLang="ko-KR" sz="1600" dirty="0">
                <a:latin typeface="Consolas" panose="020B0609020204030204" pitchFamily="49" charset="0"/>
              </a:rPr>
              <a:t>          0.01160226317322344</a:t>
            </a:r>
          </a:p>
          <a:p>
            <a:pPr marL="800100" lvl="2" indent="0">
              <a:buNone/>
            </a:pPr>
            <a:r>
              <a:rPr lang="en-US" altLang="ko-KR" sz="1600" dirty="0">
                <a:latin typeface="Consolas" panose="020B0609020204030204" pitchFamily="49" charset="0"/>
              </a:rPr>
              <a:t>          0.1134498919522636</a:t>
            </a:r>
          </a:p>
          <a:p>
            <a:pPr marL="800100" lvl="2" indent="0">
              <a:buNone/>
            </a:pPr>
            <a:r>
              <a:rPr lang="en-US" altLang="ko-KR" sz="1600" dirty="0">
                <a:latin typeface="Consolas" panose="020B0609020204030204" pitchFamily="49" charset="0"/>
              </a:rPr>
              <a:t>         -0.05006031299952349</a:t>
            </a:r>
          </a:p>
          <a:p>
            <a:pPr marL="800100" lvl="2" indent="0">
              <a:buNone/>
            </a:pPr>
            <a:r>
              <a:rPr lang="en-US" altLang="ko-KR" sz="1600" dirty="0">
                <a:latin typeface="Consolas" panose="020B0609020204030204" pitchFamily="49" charset="0"/>
              </a:rPr>
              <a:t>          0.02779101753556567</a:t>
            </a:r>
          </a:p>
          <a:p>
            <a:pPr marL="800100" lvl="2" indent="0">
              <a:buNone/>
            </a:pPr>
            <a:r>
              <a:rPr lang="en-US" sz="1600" dirty="0">
                <a:latin typeface="Consolas" panose="020B0609020204030204" pitchFamily="49" charset="0"/>
              </a:rPr>
              <a:t>&gt;&gt; k</a:t>
            </a:r>
          </a:p>
          <a:p>
            <a:pPr marL="800100" lvl="2" indent="0">
              <a:buNone/>
            </a:pPr>
            <a:r>
              <a:rPr lang="en-US" sz="1600" dirty="0">
                <a:latin typeface="Consolas" panose="020B0609020204030204" pitchFamily="49" charset="0"/>
              </a:rPr>
              <a:t>    k = 8</a:t>
            </a:r>
          </a:p>
          <a:p>
            <a:pPr marL="800100" lvl="2" indent="0">
              <a:buNone/>
            </a:pPr>
            <a:r>
              <a:rPr lang="en-US" sz="1600" dirty="0">
                <a:latin typeface="Consolas" panose="020B0609020204030204" pitchFamily="49" charset="0"/>
              </a:rPr>
              <a:t>&gt;&gt; norm( u0 - u );</a:t>
            </a:r>
          </a:p>
          <a:p>
            <a:pPr marL="800100" lvl="2" indent="0">
              <a:buNone/>
            </a:pPr>
            <a:r>
              <a:rPr lang="en-US" sz="1600" dirty="0">
                <a:latin typeface="Consolas" panose="020B0609020204030204" pitchFamily="49" charset="0"/>
              </a:rPr>
              <a:t>    5.076666249750968e-08</a:t>
            </a: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36</a:t>
            </a:fld>
            <a:endParaRPr lang="en-CA"/>
          </a:p>
        </p:txBody>
      </p:sp>
      <p:sp>
        <p:nvSpPr>
          <p:cNvPr id="13" name="TextBox 12">
            <a:extLst>
              <a:ext uri="{FF2B5EF4-FFF2-40B4-BE49-F238E27FC236}">
                <a16:creationId xmlns:a16="http://schemas.microsoft.com/office/drawing/2014/main" id="{42EF047F-6A22-48D6-A4E2-3BB55BDD7BD8}"/>
              </a:ext>
            </a:extLst>
          </p:cNvPr>
          <p:cNvSpPr txBox="1"/>
          <p:nvPr/>
        </p:nvSpPr>
        <p:spPr>
          <a:xfrm>
            <a:off x="4724400" y="3429000"/>
            <a:ext cx="3349752" cy="1520416"/>
          </a:xfrm>
          <a:prstGeom prst="rect">
            <a:avLst/>
          </a:prstGeom>
          <a:noFill/>
        </p:spPr>
        <p:txBody>
          <a:bodyPr wrap="square">
            <a:spAutoFit/>
          </a:bodyPr>
          <a:lstStyle/>
          <a:p>
            <a:pPr indent="-114300">
              <a:spcBef>
                <a:spcPct val="20000"/>
              </a:spcBef>
              <a:defRPr/>
            </a:pPr>
            <a:r>
              <a:rPr kumimoji="0" lang="en-US" altLang="ko-KR"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u =</a:t>
            </a:r>
          </a:p>
          <a:p>
            <a:pPr indent="-114300">
              <a:spcBef>
                <a:spcPct val="20000"/>
              </a:spcBef>
              <a:defRPr/>
            </a:pPr>
            <a:r>
              <a:rPr kumimoji="0" lang="en-US" altLang="ko-KR"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r>
              <a:rPr kumimoji="0" lang="en-US" altLang="ko-KR" sz="1600" b="0" i="0" u="none" strike="noStrike" kern="1200" cap="none" spc="0" normalizeH="0" baseline="0" noProof="0" dirty="0">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0.01160226</a:t>
            </a:r>
            <a:r>
              <a:rPr kumimoji="0" lang="en-US" altLang="ko-KR"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827793914</a:t>
            </a:r>
          </a:p>
          <a:p>
            <a:pPr indent="-114300">
              <a:spcBef>
                <a:spcPct val="20000"/>
              </a:spcBef>
              <a:defRPr/>
            </a:pPr>
            <a:r>
              <a:rPr kumimoji="0" lang="en-US" altLang="ko-KR"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r>
              <a:rPr kumimoji="0" lang="en-US" altLang="ko-KR" sz="1600" b="0" i="0" u="none" strike="noStrike" kern="1200" cap="none" spc="0" normalizeH="0" baseline="0" noProof="0" dirty="0">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0.1134499</a:t>
            </a:r>
            <a:r>
              <a:rPr kumimoji="0" lang="en-US" altLang="ko-KR"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024722330</a:t>
            </a:r>
          </a:p>
          <a:p>
            <a:pPr indent="-114300">
              <a:spcBef>
                <a:spcPct val="20000"/>
              </a:spcBef>
              <a:defRPr/>
            </a:pPr>
            <a:r>
              <a:rPr kumimoji="0" lang="en-US" altLang="ko-KR"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r>
              <a:rPr kumimoji="0" lang="en-US" altLang="ko-KR" sz="1600" b="0" i="0" u="none" strike="noStrike" kern="1200" cap="none" spc="0" normalizeH="0" baseline="0" noProof="0" dirty="0">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-0.0500603</a:t>
            </a:r>
            <a:r>
              <a:rPr kumimoji="0" lang="en-US" altLang="ko-KR"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5517628202</a:t>
            </a:r>
          </a:p>
          <a:p>
            <a:pPr indent="-114300">
              <a:spcBef>
                <a:spcPct val="20000"/>
              </a:spcBef>
              <a:defRPr/>
            </a:pPr>
            <a:r>
              <a:rPr kumimoji="0" lang="en-US" altLang="ko-KR"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r>
              <a:rPr kumimoji="0" lang="en-US" altLang="ko-KR" sz="1600" b="0" i="0" u="none" strike="noStrike" kern="1200" cap="none" spc="0" normalizeH="0" baseline="0" noProof="0" dirty="0">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0.0277910</a:t>
            </a:r>
            <a:r>
              <a:rPr kumimoji="0" lang="en-US" altLang="ko-KR"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4325806907</a:t>
            </a:r>
            <a:endParaRPr lang="en-US" dirty="0"/>
          </a:p>
        </p:txBody>
      </p:sp>
      <p:graphicFrame>
        <p:nvGraphicFramePr>
          <p:cNvPr id="17" name="Object 16">
            <a:extLst>
              <a:ext uri="{FF2B5EF4-FFF2-40B4-BE49-F238E27FC236}">
                <a16:creationId xmlns:a16="http://schemas.microsoft.com/office/drawing/2014/main" id="{740F5578-7097-41D5-9E00-4169AEA8C3AE}"/>
              </a:ext>
            </a:extLst>
          </p:cNvPr>
          <p:cNvGraphicFramePr>
            <a:graphicFrameLocks noChangeAspect="1"/>
          </p:cNvGraphicFramePr>
          <p:nvPr>
            <p:extLst>
              <p:ext uri="{D42A27DB-BD31-4B8C-83A1-F6EECF244321}">
                <p14:modId xmlns:p14="http://schemas.microsoft.com/office/powerpoint/2010/main" val="3528438006"/>
              </p:ext>
            </p:extLst>
          </p:nvPr>
        </p:nvGraphicFramePr>
        <p:xfrm>
          <a:off x="3483615" y="1558539"/>
          <a:ext cx="1989138" cy="533400"/>
        </p:xfrm>
        <a:graphic>
          <a:graphicData uri="http://schemas.openxmlformats.org/presentationml/2006/ole">
            <mc:AlternateContent xmlns:mc="http://schemas.openxmlformats.org/markup-compatibility/2006">
              <mc:Choice xmlns:v="urn:schemas-microsoft-com:vml" Requires="v">
                <p:oleObj spid="_x0000_s31749" name="Equation" r:id="rId6" imgW="812520" imgH="215640" progId="Equation.DSMT4">
                  <p:embed/>
                </p:oleObj>
              </mc:Choice>
              <mc:Fallback>
                <p:oleObj name="Equation" r:id="rId6" imgW="812520" imgH="215640" progId="Equation.DSMT4">
                  <p:embed/>
                  <p:pic>
                    <p:nvPicPr>
                      <p:cNvPr id="15" name="Object 14">
                        <a:extLst>
                          <a:ext uri="{FF2B5EF4-FFF2-40B4-BE49-F238E27FC236}">
                            <a16:creationId xmlns:a16="http://schemas.microsoft.com/office/drawing/2014/main" id="{0F7259D8-1545-4462-8E14-A2FB92D3663E}"/>
                          </a:ext>
                        </a:extLst>
                      </p:cNvPr>
                      <p:cNvPicPr/>
                      <p:nvPr/>
                    </p:nvPicPr>
                    <p:blipFill>
                      <a:blip r:embed="rId7"/>
                      <a:stretch>
                        <a:fillRect/>
                      </a:stretch>
                    </p:blipFill>
                    <p:spPr>
                      <a:xfrm>
                        <a:off x="3483615" y="1558539"/>
                        <a:ext cx="1989138" cy="5334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D8A7DB8F-1699-425B-81FE-FED4EE678FB9}"/>
              </a:ext>
            </a:extLst>
          </p:cNvPr>
          <p:cNvGraphicFramePr>
            <a:graphicFrameLocks noChangeAspect="1"/>
          </p:cNvGraphicFramePr>
          <p:nvPr>
            <p:extLst>
              <p:ext uri="{D42A27DB-BD31-4B8C-83A1-F6EECF244321}">
                <p14:modId xmlns:p14="http://schemas.microsoft.com/office/powerpoint/2010/main" val="3041253302"/>
              </p:ext>
            </p:extLst>
          </p:nvPr>
        </p:nvGraphicFramePr>
        <p:xfrm>
          <a:off x="5510227" y="2160588"/>
          <a:ext cx="1430338" cy="501650"/>
        </p:xfrm>
        <a:graphic>
          <a:graphicData uri="http://schemas.openxmlformats.org/presentationml/2006/ole">
            <mc:AlternateContent xmlns:mc="http://schemas.openxmlformats.org/markup-compatibility/2006">
              <mc:Choice xmlns:v="urn:schemas-microsoft-com:vml" Requires="v">
                <p:oleObj spid="_x0000_s31750" name="Equation" r:id="rId8" imgW="583920" imgH="203040" progId="Equation.DSMT4">
                  <p:embed/>
                </p:oleObj>
              </mc:Choice>
              <mc:Fallback>
                <p:oleObj name="Equation" r:id="rId8" imgW="583920" imgH="203040" progId="Equation.DSMT4">
                  <p:embed/>
                  <p:pic>
                    <p:nvPicPr>
                      <p:cNvPr id="17" name="Object 16">
                        <a:extLst>
                          <a:ext uri="{FF2B5EF4-FFF2-40B4-BE49-F238E27FC236}">
                            <a16:creationId xmlns:a16="http://schemas.microsoft.com/office/drawing/2014/main" id="{740F5578-7097-41D5-9E00-4169AEA8C3AE}"/>
                          </a:ext>
                        </a:extLst>
                      </p:cNvPr>
                      <p:cNvPicPr/>
                      <p:nvPr/>
                    </p:nvPicPr>
                    <p:blipFill>
                      <a:blip r:embed="rId9"/>
                      <a:stretch>
                        <a:fillRect/>
                      </a:stretch>
                    </p:blipFill>
                    <p:spPr>
                      <a:xfrm>
                        <a:off x="5510227" y="2160588"/>
                        <a:ext cx="1430338" cy="50165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DBECECE5-FFBB-4F36-9E57-560D902C3BEF}"/>
              </a:ext>
            </a:extLst>
          </p:cNvPr>
          <p:cNvGraphicFramePr>
            <a:graphicFrameLocks noChangeAspect="1"/>
          </p:cNvGraphicFramePr>
          <p:nvPr>
            <p:extLst>
              <p:ext uri="{D42A27DB-BD31-4B8C-83A1-F6EECF244321}">
                <p14:modId xmlns:p14="http://schemas.microsoft.com/office/powerpoint/2010/main" val="2841944946"/>
              </p:ext>
            </p:extLst>
          </p:nvPr>
        </p:nvGraphicFramePr>
        <p:xfrm>
          <a:off x="5930638" y="1861468"/>
          <a:ext cx="1025525" cy="376237"/>
        </p:xfrm>
        <a:graphic>
          <a:graphicData uri="http://schemas.openxmlformats.org/presentationml/2006/ole">
            <mc:AlternateContent xmlns:mc="http://schemas.openxmlformats.org/markup-compatibility/2006">
              <mc:Choice xmlns:v="urn:schemas-microsoft-com:vml" Requires="v">
                <p:oleObj spid="_x0000_s31751" name="Equation" r:id="rId10" imgW="419040" imgH="152280" progId="Equation.DSMT4">
                  <p:embed/>
                </p:oleObj>
              </mc:Choice>
              <mc:Fallback>
                <p:oleObj name="Equation" r:id="rId10" imgW="419040" imgH="152280" progId="Equation.DSMT4">
                  <p:embed/>
                  <p:pic>
                    <p:nvPicPr>
                      <p:cNvPr id="18" name="Object 17">
                        <a:extLst>
                          <a:ext uri="{FF2B5EF4-FFF2-40B4-BE49-F238E27FC236}">
                            <a16:creationId xmlns:a16="http://schemas.microsoft.com/office/drawing/2014/main" id="{D8A7DB8F-1699-425B-81FE-FED4EE678FB9}"/>
                          </a:ext>
                        </a:extLst>
                      </p:cNvPr>
                      <p:cNvPicPr/>
                      <p:nvPr/>
                    </p:nvPicPr>
                    <p:blipFill>
                      <a:blip r:embed="rId11"/>
                      <a:stretch>
                        <a:fillRect/>
                      </a:stretch>
                    </p:blipFill>
                    <p:spPr>
                      <a:xfrm>
                        <a:off x="5930638" y="1861468"/>
                        <a:ext cx="1025525" cy="376237"/>
                      </a:xfrm>
                      <a:prstGeom prst="rect">
                        <a:avLst/>
                      </a:prstGeom>
                    </p:spPr>
                  </p:pic>
                </p:oleObj>
              </mc:Fallback>
            </mc:AlternateContent>
          </a:graphicData>
        </a:graphic>
      </p:graphicFrame>
      <p:pic>
        <p:nvPicPr>
          <p:cNvPr id="23" name="Audio 22">
            <a:hlinkClick r:id="" action="ppaction://media"/>
            <a:extLst>
              <a:ext uri="{FF2B5EF4-FFF2-40B4-BE49-F238E27FC236}">
                <a16:creationId xmlns:a16="http://schemas.microsoft.com/office/drawing/2014/main" id="{B6A21B37-986D-4679-89A2-B351A832B1E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27718385"/>
      </p:ext>
    </p:extLst>
  </p:cSld>
  <p:clrMapOvr>
    <a:masterClrMapping/>
  </p:clrMapOvr>
  <mc:AlternateContent xmlns:mc="http://schemas.openxmlformats.org/markup-compatibility/2006" xmlns:p14="http://schemas.microsoft.com/office/powerpoint/2010/main">
    <mc:Choice Requires="p14">
      <p:transition spd="slow" p14:dur="2000" advTm="238948"/>
    </mc:Choice>
    <mc:Fallback xmlns="">
      <p:transition spd="slow" advTm="238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14" end="14"/>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23"/>
                </p:tgtEl>
              </p:cMediaNode>
            </p:audio>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DAE1-DA22-4518-9940-4825E217CACA}"/>
              </a:ext>
            </a:extLst>
          </p:cNvPr>
          <p:cNvSpPr>
            <a:spLocks noGrp="1"/>
          </p:cNvSpPr>
          <p:nvPr>
            <p:ph type="title"/>
          </p:nvPr>
        </p:nvSpPr>
        <p:spPr/>
        <p:txBody>
          <a:bodyPr/>
          <a:lstStyle/>
          <a:p>
            <a:r>
              <a:rPr lang="en-US" dirty="0"/>
              <a:t>Iteration</a:t>
            </a:r>
          </a:p>
        </p:txBody>
      </p:sp>
      <p:sp>
        <p:nvSpPr>
          <p:cNvPr id="3" name="Content Placeholder 2">
            <a:extLst>
              <a:ext uri="{FF2B5EF4-FFF2-40B4-BE49-F238E27FC236}">
                <a16:creationId xmlns:a16="http://schemas.microsoft.com/office/drawing/2014/main" id="{F363EDAB-04F1-461F-9F4E-B9B45F4B7E2E}"/>
              </a:ext>
            </a:extLst>
          </p:cNvPr>
          <p:cNvSpPr>
            <a:spLocks noGrp="1"/>
          </p:cNvSpPr>
          <p:nvPr>
            <p:ph idx="1"/>
          </p:nvPr>
        </p:nvSpPr>
        <p:spPr/>
        <p:txBody>
          <a:bodyPr/>
          <a:lstStyle/>
          <a:p>
            <a:r>
              <a:rPr lang="en-US" dirty="0"/>
              <a:t>This is called the Jacobi method</a:t>
            </a:r>
          </a:p>
          <a:p>
            <a:pPr lvl="1"/>
            <a:r>
              <a:rPr lang="en-US" dirty="0"/>
              <a:t>It is guaranteed to converge to a solution if the matrix is strictly</a:t>
            </a:r>
            <a:br>
              <a:rPr lang="en-US" dirty="0"/>
            </a:br>
            <a:r>
              <a:rPr lang="en-US" dirty="0"/>
              <a:t>diagonally dominant</a:t>
            </a:r>
          </a:p>
          <a:p>
            <a:pPr lvl="1"/>
            <a:r>
              <a:rPr lang="en-US" dirty="0"/>
              <a:t>In other cases, it may diverge, even if the matrix is only diagonally dominant </a:t>
            </a:r>
          </a:p>
          <a:p>
            <a:pPr lvl="1"/>
            <a:r>
              <a:rPr lang="en-US" dirty="0"/>
              <a:t>Later, we will see a variation called the Gauss-Seidel method</a:t>
            </a:r>
          </a:p>
        </p:txBody>
      </p:sp>
      <p:sp>
        <p:nvSpPr>
          <p:cNvPr id="4" name="Footer Placeholder 3">
            <a:extLst>
              <a:ext uri="{FF2B5EF4-FFF2-40B4-BE49-F238E27FC236}">
                <a16:creationId xmlns:a16="http://schemas.microsoft.com/office/drawing/2014/main" id="{891BAE6B-6170-4514-8F15-5A4A6B1D9BBE}"/>
              </a:ext>
            </a:extLst>
          </p:cNvPr>
          <p:cNvSpPr>
            <a:spLocks noGrp="1"/>
          </p:cNvSpPr>
          <p:nvPr>
            <p:ph type="ftr" sz="quarter" idx="11"/>
          </p:nvPr>
        </p:nvSpPr>
        <p:spPr/>
        <p:txBody>
          <a:bodyPr/>
          <a:lstStyle/>
          <a:p>
            <a:r>
              <a:rPr lang="en-US"/>
              <a:t>Linear algebra</a:t>
            </a:r>
            <a:endParaRPr lang="en-CA" dirty="0"/>
          </a:p>
        </p:txBody>
      </p:sp>
      <p:sp>
        <p:nvSpPr>
          <p:cNvPr id="5" name="Slide Number Placeholder 4">
            <a:extLst>
              <a:ext uri="{FF2B5EF4-FFF2-40B4-BE49-F238E27FC236}">
                <a16:creationId xmlns:a16="http://schemas.microsoft.com/office/drawing/2014/main" id="{44E342E5-9ECD-41DA-8202-ACA44D08BED4}"/>
              </a:ext>
            </a:extLst>
          </p:cNvPr>
          <p:cNvSpPr>
            <a:spLocks noGrp="1"/>
          </p:cNvSpPr>
          <p:nvPr>
            <p:ph type="sldNum" sz="quarter" idx="12"/>
          </p:nvPr>
        </p:nvSpPr>
        <p:spPr/>
        <p:txBody>
          <a:bodyPr/>
          <a:lstStyle/>
          <a:p>
            <a:fld id="{42EF6DC8-DA9C-4533-8A40-BB00A2545AF8}" type="slidenum">
              <a:rPr lang="en-CA" smtClean="0"/>
              <a:pPr/>
              <a:t>37</a:t>
            </a:fld>
            <a:endParaRPr lang="en-CA"/>
          </a:p>
        </p:txBody>
      </p:sp>
      <p:pic>
        <p:nvPicPr>
          <p:cNvPr id="9" name="Audio 8">
            <a:hlinkClick r:id="" action="ppaction://media"/>
            <a:extLst>
              <a:ext uri="{FF2B5EF4-FFF2-40B4-BE49-F238E27FC236}">
                <a16:creationId xmlns:a16="http://schemas.microsoft.com/office/drawing/2014/main" id="{1822BDED-A7AE-403D-BF6F-09B76180E34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62016864"/>
      </p:ext>
    </p:extLst>
  </p:cSld>
  <p:clrMapOvr>
    <a:masterClrMapping/>
  </p:clrMapOvr>
  <mc:AlternateContent xmlns:mc="http://schemas.openxmlformats.org/markup-compatibility/2006" xmlns:p14="http://schemas.microsoft.com/office/powerpoint/2010/main">
    <mc:Choice Requires="p14">
      <p:transition spd="slow" p14:dur="2000" advTm="36741"/>
    </mc:Choice>
    <mc:Fallback xmlns="">
      <p:transition spd="slow" advTm="36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DAE1-DA22-4518-9940-4825E217CACA}"/>
              </a:ext>
            </a:extLst>
          </p:cNvPr>
          <p:cNvSpPr>
            <a:spLocks noGrp="1"/>
          </p:cNvSpPr>
          <p:nvPr>
            <p:ph type="title"/>
          </p:nvPr>
        </p:nvSpPr>
        <p:spPr/>
        <p:txBody>
          <a:bodyPr/>
          <a:lstStyle/>
          <a:p>
            <a:r>
              <a:rPr lang="en-US" dirty="0"/>
              <a:t>Iteration</a:t>
            </a:r>
          </a:p>
        </p:txBody>
      </p:sp>
      <p:sp>
        <p:nvSpPr>
          <p:cNvPr id="3" name="Content Placeholder 2">
            <a:extLst>
              <a:ext uri="{FF2B5EF4-FFF2-40B4-BE49-F238E27FC236}">
                <a16:creationId xmlns:a16="http://schemas.microsoft.com/office/drawing/2014/main" id="{F363EDAB-04F1-461F-9F4E-B9B45F4B7E2E}"/>
              </a:ext>
            </a:extLst>
          </p:cNvPr>
          <p:cNvSpPr>
            <a:spLocks noGrp="1"/>
          </p:cNvSpPr>
          <p:nvPr>
            <p:ph idx="1"/>
          </p:nvPr>
        </p:nvSpPr>
        <p:spPr/>
        <p:txBody>
          <a:bodyPr/>
          <a:lstStyle/>
          <a:p>
            <a:r>
              <a:rPr lang="en-US" dirty="0"/>
              <a:t>Question:</a:t>
            </a:r>
          </a:p>
          <a:p>
            <a:pPr lvl="1"/>
            <a:r>
              <a:rPr lang="en-US" dirty="0"/>
              <a:t>Which should we choose?</a:t>
            </a:r>
          </a:p>
          <a:p>
            <a:pPr lvl="1"/>
            <a:endParaRPr lang="en-US" sz="1800" dirty="0"/>
          </a:p>
          <a:p>
            <a:pPr lvl="1"/>
            <a:endParaRPr lang="en-US" sz="1800" dirty="0"/>
          </a:p>
          <a:p>
            <a:pPr lvl="1"/>
            <a:endParaRPr lang="en-US" sz="1800" dirty="0"/>
          </a:p>
          <a:p>
            <a:pPr lvl="1"/>
            <a:endParaRPr lang="en-US" dirty="0"/>
          </a:p>
          <a:p>
            <a:pPr lvl="1"/>
            <a:r>
              <a:rPr lang="en-US" dirty="0"/>
              <a:t>The first requires an </a:t>
            </a:r>
            <a:r>
              <a:rPr lang="en-US" dirty="0">
                <a:latin typeface="Times New Roman" panose="02020603050405020304" pitchFamily="18" charset="0"/>
              </a:rPr>
              <a:t>O(</a:t>
            </a:r>
            <a:r>
              <a:rPr lang="en-US" i="1" dirty="0">
                <a:latin typeface="Times New Roman" panose="02020603050405020304" pitchFamily="18" charset="0"/>
              </a:rPr>
              <a:t>n</a:t>
            </a:r>
            <a:r>
              <a:rPr lang="en-US" dirty="0">
                <a:latin typeface="Times New Roman" panose="02020603050405020304" pitchFamily="18" charset="0"/>
              </a:rPr>
              <a:t>)</a:t>
            </a:r>
            <a:r>
              <a:rPr lang="en-US" dirty="0"/>
              <a:t> calculation each iteration</a:t>
            </a:r>
          </a:p>
          <a:p>
            <a:pPr lvl="1"/>
            <a:r>
              <a:rPr lang="en-US" dirty="0"/>
              <a:t>The second requires an </a:t>
            </a:r>
            <a:r>
              <a:rPr lang="en-US" dirty="0">
                <a:latin typeface="Times New Roman" panose="02020603050405020304" pitchFamily="18" charset="0"/>
              </a:rPr>
              <a:t>O(</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baseline="30000" dirty="0">
                <a:latin typeface="Times New Roman" panose="02020603050405020304" pitchFamily="18" charset="0"/>
              </a:rPr>
              <a:t>2</a:t>
            </a:r>
            <a:r>
              <a:rPr lang="en-US" dirty="0">
                <a:latin typeface="Times New Roman" panose="02020603050405020304" pitchFamily="18" charset="0"/>
              </a:rPr>
              <a:t>)</a:t>
            </a:r>
            <a:r>
              <a:rPr lang="en-US" dirty="0"/>
              <a:t> calculation up front</a:t>
            </a:r>
          </a:p>
          <a:p>
            <a:pPr lvl="1"/>
            <a:r>
              <a:rPr lang="en-US" dirty="0"/>
              <a:t>If the number of iterations is significantly less</a:t>
            </a:r>
            <a:br>
              <a:rPr lang="en-US" dirty="0"/>
            </a:br>
            <a:r>
              <a:rPr lang="en-US" dirty="0"/>
              <a:t>than the number of equations, we should use the first</a:t>
            </a:r>
          </a:p>
        </p:txBody>
      </p:sp>
      <p:sp>
        <p:nvSpPr>
          <p:cNvPr id="4" name="Footer Placeholder 3">
            <a:extLst>
              <a:ext uri="{FF2B5EF4-FFF2-40B4-BE49-F238E27FC236}">
                <a16:creationId xmlns:a16="http://schemas.microsoft.com/office/drawing/2014/main" id="{891BAE6B-6170-4514-8F15-5A4A6B1D9BBE}"/>
              </a:ext>
            </a:extLst>
          </p:cNvPr>
          <p:cNvSpPr>
            <a:spLocks noGrp="1"/>
          </p:cNvSpPr>
          <p:nvPr>
            <p:ph type="ftr" sz="quarter" idx="11"/>
          </p:nvPr>
        </p:nvSpPr>
        <p:spPr/>
        <p:txBody>
          <a:bodyPr/>
          <a:lstStyle/>
          <a:p>
            <a:r>
              <a:rPr lang="en-US"/>
              <a:t>Linear algebra</a:t>
            </a:r>
            <a:endParaRPr lang="en-CA" dirty="0"/>
          </a:p>
        </p:txBody>
      </p:sp>
      <p:sp>
        <p:nvSpPr>
          <p:cNvPr id="5" name="Slide Number Placeholder 4">
            <a:extLst>
              <a:ext uri="{FF2B5EF4-FFF2-40B4-BE49-F238E27FC236}">
                <a16:creationId xmlns:a16="http://schemas.microsoft.com/office/drawing/2014/main" id="{44E342E5-9ECD-41DA-8202-ACA44D08BED4}"/>
              </a:ext>
            </a:extLst>
          </p:cNvPr>
          <p:cNvSpPr>
            <a:spLocks noGrp="1"/>
          </p:cNvSpPr>
          <p:nvPr>
            <p:ph type="sldNum" sz="quarter" idx="12"/>
          </p:nvPr>
        </p:nvSpPr>
        <p:spPr/>
        <p:txBody>
          <a:bodyPr/>
          <a:lstStyle/>
          <a:p>
            <a:fld id="{42EF6DC8-DA9C-4533-8A40-BB00A2545AF8}" type="slidenum">
              <a:rPr lang="en-CA" smtClean="0"/>
              <a:pPr/>
              <a:t>38</a:t>
            </a:fld>
            <a:endParaRPr lang="en-CA"/>
          </a:p>
        </p:txBody>
      </p:sp>
      <p:graphicFrame>
        <p:nvGraphicFramePr>
          <p:cNvPr id="6" name="Object 5">
            <a:extLst>
              <a:ext uri="{FF2B5EF4-FFF2-40B4-BE49-F238E27FC236}">
                <a16:creationId xmlns:a16="http://schemas.microsoft.com/office/drawing/2014/main" id="{01A884EC-E0CB-4220-9121-03D9BB6A4AEB}"/>
              </a:ext>
            </a:extLst>
          </p:cNvPr>
          <p:cNvGraphicFramePr>
            <a:graphicFrameLocks noChangeAspect="1"/>
          </p:cNvGraphicFramePr>
          <p:nvPr>
            <p:extLst>
              <p:ext uri="{D42A27DB-BD31-4B8C-83A1-F6EECF244321}">
                <p14:modId xmlns:p14="http://schemas.microsoft.com/office/powerpoint/2010/main" val="2048149261"/>
              </p:ext>
            </p:extLst>
          </p:nvPr>
        </p:nvGraphicFramePr>
        <p:xfrm>
          <a:off x="3616756" y="2386013"/>
          <a:ext cx="2486025" cy="530225"/>
        </p:xfrm>
        <a:graphic>
          <a:graphicData uri="http://schemas.openxmlformats.org/presentationml/2006/ole">
            <mc:AlternateContent xmlns:mc="http://schemas.openxmlformats.org/markup-compatibility/2006">
              <mc:Choice xmlns:v="urn:schemas-microsoft-com:vml" Requires="v">
                <p:oleObj spid="_x0000_s32772" name="Equation" r:id="rId6" imgW="1015920" imgH="215640" progId="Equation.DSMT4">
                  <p:embed/>
                </p:oleObj>
              </mc:Choice>
              <mc:Fallback>
                <p:oleObj name="Equation" r:id="rId6" imgW="1015920" imgH="215640" progId="Equation.DSMT4">
                  <p:embed/>
                  <p:pic>
                    <p:nvPicPr>
                      <p:cNvPr id="6" name="Object 5">
                        <a:extLst>
                          <a:ext uri="{FF2B5EF4-FFF2-40B4-BE49-F238E27FC236}">
                            <a16:creationId xmlns:a16="http://schemas.microsoft.com/office/drawing/2014/main" id="{01A884EC-E0CB-4220-9121-03D9BB6A4AEB}"/>
                          </a:ext>
                        </a:extLst>
                      </p:cNvPr>
                      <p:cNvPicPr/>
                      <p:nvPr/>
                    </p:nvPicPr>
                    <p:blipFill>
                      <a:blip r:embed="rId7"/>
                      <a:stretch>
                        <a:fillRect/>
                      </a:stretch>
                    </p:blipFill>
                    <p:spPr>
                      <a:xfrm>
                        <a:off x="3616756" y="2386013"/>
                        <a:ext cx="2486025" cy="5302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2C46EDC7-864A-40B2-810E-920937A164B5}"/>
              </a:ext>
            </a:extLst>
          </p:cNvPr>
          <p:cNvGraphicFramePr>
            <a:graphicFrameLocks noChangeAspect="1"/>
          </p:cNvGraphicFramePr>
          <p:nvPr>
            <p:extLst>
              <p:ext uri="{D42A27DB-BD31-4B8C-83A1-F6EECF244321}">
                <p14:modId xmlns:p14="http://schemas.microsoft.com/office/powerpoint/2010/main" val="1635295964"/>
              </p:ext>
            </p:extLst>
          </p:nvPr>
        </p:nvGraphicFramePr>
        <p:xfrm>
          <a:off x="3616756" y="2993079"/>
          <a:ext cx="3014662" cy="595312"/>
        </p:xfrm>
        <a:graphic>
          <a:graphicData uri="http://schemas.openxmlformats.org/presentationml/2006/ole">
            <mc:AlternateContent xmlns:mc="http://schemas.openxmlformats.org/markup-compatibility/2006">
              <mc:Choice xmlns:v="urn:schemas-microsoft-com:vml" Requires="v">
                <p:oleObj spid="_x0000_s32773" name="Equation" r:id="rId8" imgW="1231560" imgH="241200" progId="Equation.DSMT4">
                  <p:embed/>
                </p:oleObj>
              </mc:Choice>
              <mc:Fallback>
                <p:oleObj name="Equation" r:id="rId8" imgW="1231560" imgH="241200" progId="Equation.DSMT4">
                  <p:embed/>
                  <p:pic>
                    <p:nvPicPr>
                      <p:cNvPr id="7" name="Object 6">
                        <a:extLst>
                          <a:ext uri="{FF2B5EF4-FFF2-40B4-BE49-F238E27FC236}">
                            <a16:creationId xmlns:a16="http://schemas.microsoft.com/office/drawing/2014/main" id="{2C46EDC7-864A-40B2-810E-920937A164B5}"/>
                          </a:ext>
                        </a:extLst>
                      </p:cNvPr>
                      <p:cNvPicPr/>
                      <p:nvPr/>
                    </p:nvPicPr>
                    <p:blipFill>
                      <a:blip r:embed="rId9"/>
                      <a:stretch>
                        <a:fillRect/>
                      </a:stretch>
                    </p:blipFill>
                    <p:spPr>
                      <a:xfrm>
                        <a:off x="3616756" y="2993079"/>
                        <a:ext cx="3014662" cy="595312"/>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A5939031-703B-4DCA-909C-D11134588EF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20010504"/>
      </p:ext>
    </p:extLst>
  </p:cSld>
  <p:clrMapOvr>
    <a:masterClrMapping/>
  </p:clrMapOvr>
  <mc:AlternateContent xmlns:mc="http://schemas.openxmlformats.org/markup-compatibility/2006" xmlns:p14="http://schemas.microsoft.com/office/powerpoint/2010/main">
    <mc:Choice Requires="p14">
      <p:transition spd="slow" p14:dur="2000" advTm="142477"/>
    </mc:Choice>
    <mc:Fallback xmlns="">
      <p:transition spd="slow" advTm="142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DAE1-DA22-4518-9940-4825E217CACA}"/>
              </a:ext>
            </a:extLst>
          </p:cNvPr>
          <p:cNvSpPr>
            <a:spLocks noGrp="1"/>
          </p:cNvSpPr>
          <p:nvPr>
            <p:ph type="title"/>
          </p:nvPr>
        </p:nvSpPr>
        <p:spPr/>
        <p:txBody>
          <a:bodyPr/>
          <a:lstStyle/>
          <a:p>
            <a:r>
              <a:rPr lang="en-US" dirty="0"/>
              <a:t>Ill-conditioned systems</a:t>
            </a:r>
          </a:p>
        </p:txBody>
      </p:sp>
      <p:sp>
        <p:nvSpPr>
          <p:cNvPr id="3" name="Content Placeholder 2">
            <a:extLst>
              <a:ext uri="{FF2B5EF4-FFF2-40B4-BE49-F238E27FC236}">
                <a16:creationId xmlns:a16="http://schemas.microsoft.com/office/drawing/2014/main" id="{F363EDAB-04F1-461F-9F4E-B9B45F4B7E2E}"/>
              </a:ext>
            </a:extLst>
          </p:cNvPr>
          <p:cNvSpPr>
            <a:spLocks noGrp="1"/>
          </p:cNvSpPr>
          <p:nvPr>
            <p:ph idx="1"/>
          </p:nvPr>
        </p:nvSpPr>
        <p:spPr/>
        <p:txBody>
          <a:bodyPr/>
          <a:lstStyle/>
          <a:p>
            <a:r>
              <a:rPr lang="en-US" dirty="0"/>
              <a:t>We have covered how to minimize numeric error when </a:t>
            </a:r>
            <a:br>
              <a:rPr lang="en-US" dirty="0"/>
            </a:br>
            <a:r>
              <a:rPr lang="en-US" dirty="0"/>
              <a:t>solving a system of linear equations</a:t>
            </a:r>
          </a:p>
          <a:p>
            <a:pPr lvl="1"/>
            <a:r>
              <a:rPr lang="en-US" dirty="0"/>
              <a:t>There are systems, however, that are inherently numerically unstable</a:t>
            </a:r>
          </a:p>
          <a:p>
            <a:pPr lvl="1"/>
            <a:r>
              <a:rPr lang="en-US" dirty="0"/>
              <a:t>One problem in engineering is that nothing is exact:</a:t>
            </a:r>
          </a:p>
          <a:p>
            <a:pPr lvl="2"/>
            <a:endParaRPr lang="en-US" dirty="0"/>
          </a:p>
          <a:p>
            <a:pPr lvl="2"/>
            <a:r>
              <a:rPr lang="en-US" dirty="0"/>
              <a:t>There are errors in the matrix </a:t>
            </a:r>
            <a:r>
              <a:rPr lang="en-US" i="1" dirty="0">
                <a:latin typeface="Times New Roman" panose="02020603050405020304" pitchFamily="18" charset="0"/>
              </a:rPr>
              <a:t>A</a:t>
            </a:r>
            <a:endParaRPr lang="en-US" dirty="0">
              <a:latin typeface="Times New Roman" panose="02020603050405020304" pitchFamily="18" charset="0"/>
            </a:endParaRPr>
          </a:p>
          <a:p>
            <a:pPr lvl="2"/>
            <a:r>
              <a:rPr lang="en-US" dirty="0"/>
              <a:t>There are errors in the target vector </a:t>
            </a:r>
            <a:r>
              <a:rPr lang="en-US" b="1" dirty="0">
                <a:latin typeface="Times New Roman" panose="02020603050405020304" pitchFamily="18" charset="0"/>
              </a:rPr>
              <a:t>v</a:t>
            </a:r>
          </a:p>
          <a:p>
            <a:pPr lvl="2"/>
            <a:r>
              <a:rPr lang="en-US" dirty="0"/>
              <a:t>There are round-off errors and errors due to subtractive</a:t>
            </a:r>
            <a:br>
              <a:rPr lang="en-US" dirty="0"/>
            </a:br>
            <a:r>
              <a:rPr lang="en-US" dirty="0"/>
              <a:t>cancellation</a:t>
            </a:r>
          </a:p>
          <a:p>
            <a:pPr lvl="1"/>
            <a:r>
              <a:rPr lang="en-US" dirty="0"/>
              <a:t>Can these errors be magnified in </a:t>
            </a:r>
            <a:r>
              <a:rPr lang="en-US" b="1" dirty="0"/>
              <a:t>u</a:t>
            </a:r>
            <a:r>
              <a:rPr lang="en-US" dirty="0"/>
              <a:t>?</a:t>
            </a:r>
          </a:p>
          <a:p>
            <a:pPr lvl="1"/>
            <a:r>
              <a:rPr lang="en-US" dirty="0"/>
              <a:t>Can we accidentally design a system that is </a:t>
            </a:r>
            <a:r>
              <a:rPr lang="en-US" i="1" dirty="0"/>
              <a:t>ill-conditioned</a:t>
            </a:r>
            <a:endParaRPr lang="en-US" dirty="0"/>
          </a:p>
        </p:txBody>
      </p:sp>
      <p:sp>
        <p:nvSpPr>
          <p:cNvPr id="4" name="Footer Placeholder 3">
            <a:extLst>
              <a:ext uri="{FF2B5EF4-FFF2-40B4-BE49-F238E27FC236}">
                <a16:creationId xmlns:a16="http://schemas.microsoft.com/office/drawing/2014/main" id="{891BAE6B-6170-4514-8F15-5A4A6B1D9BBE}"/>
              </a:ext>
            </a:extLst>
          </p:cNvPr>
          <p:cNvSpPr>
            <a:spLocks noGrp="1"/>
          </p:cNvSpPr>
          <p:nvPr>
            <p:ph type="ftr" sz="quarter" idx="11"/>
          </p:nvPr>
        </p:nvSpPr>
        <p:spPr/>
        <p:txBody>
          <a:bodyPr/>
          <a:lstStyle/>
          <a:p>
            <a:r>
              <a:rPr lang="en-US"/>
              <a:t>Linear algebra</a:t>
            </a:r>
            <a:endParaRPr lang="en-CA" dirty="0"/>
          </a:p>
        </p:txBody>
      </p:sp>
      <p:sp>
        <p:nvSpPr>
          <p:cNvPr id="5" name="Slide Number Placeholder 4">
            <a:extLst>
              <a:ext uri="{FF2B5EF4-FFF2-40B4-BE49-F238E27FC236}">
                <a16:creationId xmlns:a16="http://schemas.microsoft.com/office/drawing/2014/main" id="{44E342E5-9ECD-41DA-8202-ACA44D08BED4}"/>
              </a:ext>
            </a:extLst>
          </p:cNvPr>
          <p:cNvSpPr>
            <a:spLocks noGrp="1"/>
          </p:cNvSpPr>
          <p:nvPr>
            <p:ph type="sldNum" sz="quarter" idx="12"/>
          </p:nvPr>
        </p:nvSpPr>
        <p:spPr/>
        <p:txBody>
          <a:bodyPr/>
          <a:lstStyle/>
          <a:p>
            <a:fld id="{42EF6DC8-DA9C-4533-8A40-BB00A2545AF8}" type="slidenum">
              <a:rPr lang="en-CA" smtClean="0"/>
              <a:pPr/>
              <a:t>39</a:t>
            </a:fld>
            <a:endParaRPr lang="en-CA"/>
          </a:p>
        </p:txBody>
      </p:sp>
      <p:graphicFrame>
        <p:nvGraphicFramePr>
          <p:cNvPr id="6" name="Object 5">
            <a:extLst>
              <a:ext uri="{FF2B5EF4-FFF2-40B4-BE49-F238E27FC236}">
                <a16:creationId xmlns:a16="http://schemas.microsoft.com/office/drawing/2014/main" id="{01A884EC-E0CB-4220-9121-03D9BB6A4AEB}"/>
              </a:ext>
            </a:extLst>
          </p:cNvPr>
          <p:cNvGraphicFramePr>
            <a:graphicFrameLocks noChangeAspect="1"/>
          </p:cNvGraphicFramePr>
          <p:nvPr>
            <p:extLst>
              <p:ext uri="{D42A27DB-BD31-4B8C-83A1-F6EECF244321}">
                <p14:modId xmlns:p14="http://schemas.microsoft.com/office/powerpoint/2010/main" val="3979441099"/>
              </p:ext>
            </p:extLst>
          </p:nvPr>
        </p:nvGraphicFramePr>
        <p:xfrm>
          <a:off x="4103421" y="3429000"/>
          <a:ext cx="1025525" cy="374650"/>
        </p:xfrm>
        <a:graphic>
          <a:graphicData uri="http://schemas.openxmlformats.org/presentationml/2006/ole">
            <mc:AlternateContent xmlns:mc="http://schemas.openxmlformats.org/markup-compatibility/2006">
              <mc:Choice xmlns:v="urn:schemas-microsoft-com:vml" Requires="v">
                <p:oleObj spid="_x0000_s33795" name="Equation" r:id="rId6" imgW="419040" imgH="152280" progId="Equation.DSMT4">
                  <p:embed/>
                </p:oleObj>
              </mc:Choice>
              <mc:Fallback>
                <p:oleObj name="Equation" r:id="rId6" imgW="419040" imgH="152280" progId="Equation.DSMT4">
                  <p:embed/>
                  <p:pic>
                    <p:nvPicPr>
                      <p:cNvPr id="6" name="Object 5">
                        <a:extLst>
                          <a:ext uri="{FF2B5EF4-FFF2-40B4-BE49-F238E27FC236}">
                            <a16:creationId xmlns:a16="http://schemas.microsoft.com/office/drawing/2014/main" id="{01A884EC-E0CB-4220-9121-03D9BB6A4AEB}"/>
                          </a:ext>
                        </a:extLst>
                      </p:cNvPr>
                      <p:cNvPicPr/>
                      <p:nvPr/>
                    </p:nvPicPr>
                    <p:blipFill>
                      <a:blip r:embed="rId7"/>
                      <a:stretch>
                        <a:fillRect/>
                      </a:stretch>
                    </p:blipFill>
                    <p:spPr>
                      <a:xfrm>
                        <a:off x="4103421" y="3429000"/>
                        <a:ext cx="1025525" cy="374650"/>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9918FE2D-42AF-49BA-AD2B-26AF0C50DDA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81749965"/>
      </p:ext>
    </p:extLst>
  </p:cSld>
  <p:clrMapOvr>
    <a:masterClrMapping/>
  </p:clrMapOvr>
  <mc:AlternateContent xmlns:mc="http://schemas.openxmlformats.org/markup-compatibility/2006" xmlns:p14="http://schemas.microsoft.com/office/powerpoint/2010/main">
    <mc:Choice Requires="p14">
      <p:transition spd="slow" p14:dur="2000" advTm="107835"/>
    </mc:Choice>
    <mc:Fallback xmlns="">
      <p:transition spd="slow" advTm="107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algebra</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Consider a system of </a:t>
            </a:r>
            <a:r>
              <a:rPr lang="en-US" i="1" dirty="0"/>
              <a:t>n</a:t>
            </a:r>
            <a:r>
              <a:rPr lang="en-US" dirty="0"/>
              <a:t> linear equations in </a:t>
            </a:r>
            <a:r>
              <a:rPr lang="en-US" i="1" dirty="0"/>
              <a:t>n</a:t>
            </a:r>
            <a:r>
              <a:rPr lang="en-US" dirty="0"/>
              <a:t> unknowns</a:t>
            </a:r>
          </a:p>
          <a:p>
            <a:pPr marL="0" indent="0" algn="ctr">
              <a:buNone/>
            </a:pP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v</a:t>
            </a:r>
            <a:endParaRPr lang="en-US" dirty="0">
              <a:latin typeface="Times New Roman" panose="02020603050405020304" pitchFamily="18" charset="0"/>
            </a:endParaRPr>
          </a:p>
          <a:p>
            <a:r>
              <a:rPr lang="en-US" dirty="0"/>
              <a:t>To solve such a system, we:</a:t>
            </a:r>
          </a:p>
          <a:p>
            <a:pPr lvl="1"/>
            <a:r>
              <a:rPr lang="en-US" dirty="0"/>
              <a:t>Create the augmented matrix</a:t>
            </a:r>
          </a:p>
          <a:p>
            <a:pPr lvl="1"/>
            <a:r>
              <a:rPr lang="en-US" dirty="0"/>
              <a:t>We apply row operations on the augmented matrix until</a:t>
            </a:r>
            <a:br>
              <a:rPr lang="en-US" dirty="0"/>
            </a:br>
            <a:r>
              <a:rPr lang="en-US" dirty="0"/>
              <a:t>the matrix is in row-echelon form</a:t>
            </a:r>
          </a:p>
          <a:p>
            <a:pPr lvl="2"/>
            <a:r>
              <a:rPr lang="en-US" dirty="0"/>
              <a:t>The three elementary row operations are:</a:t>
            </a:r>
          </a:p>
          <a:p>
            <a:pPr lvl="3"/>
            <a:r>
              <a:rPr lang="en-US" dirty="0"/>
              <a:t>Swapping two rows</a:t>
            </a:r>
          </a:p>
          <a:p>
            <a:pPr lvl="3"/>
            <a:r>
              <a:rPr lang="en-US" dirty="0"/>
              <a:t>Adding a multiple of one row onto another</a:t>
            </a:r>
          </a:p>
          <a:p>
            <a:pPr lvl="3"/>
            <a:r>
              <a:rPr lang="en-US" dirty="0"/>
              <a:t>Multiplying a row by a non-zero scalar</a:t>
            </a:r>
          </a:p>
          <a:p>
            <a:pPr lvl="2"/>
            <a:r>
              <a:rPr lang="en-US" dirty="0"/>
              <a:t>The first two are used for this process of Gaussian elimination</a:t>
            </a:r>
          </a:p>
          <a:p>
            <a:pPr lvl="1"/>
            <a:r>
              <a:rPr lang="en-US" dirty="0"/>
              <a:t>If </a:t>
            </a:r>
            <a:r>
              <a:rPr lang="en-US" dirty="0">
                <a:latin typeface="Times New Roman" panose="02020603050405020304" pitchFamily="18" charset="0"/>
              </a:rPr>
              <a:t>rank( </a:t>
            </a:r>
            <a:r>
              <a:rPr lang="en-US" i="1" dirty="0">
                <a:latin typeface="Times New Roman" panose="02020603050405020304" pitchFamily="18" charset="0"/>
              </a:rPr>
              <a:t>A</a:t>
            </a:r>
            <a:r>
              <a:rPr lang="en-US" dirty="0">
                <a:latin typeface="Times New Roman" panose="02020603050405020304" pitchFamily="18" charset="0"/>
              </a:rPr>
              <a:t> ) = </a:t>
            </a:r>
            <a:r>
              <a:rPr lang="en-US" i="1" dirty="0">
                <a:latin typeface="Times New Roman" panose="02020603050405020304" pitchFamily="18" charset="0"/>
              </a:rPr>
              <a:t>n</a:t>
            </a:r>
            <a:r>
              <a:rPr lang="en-US" dirty="0"/>
              <a:t>, we may use backward substitution to find</a:t>
            </a:r>
            <a:br>
              <a:rPr lang="en-US" dirty="0"/>
            </a:br>
            <a:r>
              <a:rPr lang="en-US" dirty="0"/>
              <a:t>the unique solution</a:t>
            </a: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8" name="Object 7">
            <a:extLst>
              <a:ext uri="{FF2B5EF4-FFF2-40B4-BE49-F238E27FC236}">
                <a16:creationId xmlns:a16="http://schemas.microsoft.com/office/drawing/2014/main" id="{2399F5E8-906F-45A3-86EB-D023A21B73EE}"/>
              </a:ext>
            </a:extLst>
          </p:cNvPr>
          <p:cNvGraphicFramePr>
            <a:graphicFrameLocks noChangeAspect="1"/>
          </p:cNvGraphicFramePr>
          <p:nvPr>
            <p:extLst>
              <p:ext uri="{D42A27DB-BD31-4B8C-83A1-F6EECF244321}">
                <p14:modId xmlns:p14="http://schemas.microsoft.com/office/powerpoint/2010/main" val="73187346"/>
              </p:ext>
            </p:extLst>
          </p:nvPr>
        </p:nvGraphicFramePr>
        <p:xfrm>
          <a:off x="4662221" y="2790141"/>
          <a:ext cx="933450" cy="484187"/>
        </p:xfrm>
        <a:graphic>
          <a:graphicData uri="http://schemas.openxmlformats.org/presentationml/2006/ole">
            <mc:AlternateContent xmlns:mc="http://schemas.openxmlformats.org/markup-compatibility/2006">
              <mc:Choice xmlns:v="urn:schemas-microsoft-com:vml" Requires="v">
                <p:oleObj spid="_x0000_s1027" name="Equation" r:id="rId6" imgW="419040" imgH="215640" progId="Equation.DSMT4">
                  <p:embed/>
                </p:oleObj>
              </mc:Choice>
              <mc:Fallback>
                <p:oleObj name="Equation" r:id="rId6" imgW="419040" imgH="215640" progId="Equation.DSMT4">
                  <p:embed/>
                  <p:pic>
                    <p:nvPicPr>
                      <p:cNvPr id="12" name="Object 11">
                        <a:extLst>
                          <a:ext uri="{FF2B5EF4-FFF2-40B4-BE49-F238E27FC236}">
                            <a16:creationId xmlns:a16="http://schemas.microsoft.com/office/drawing/2014/main" id="{1C24840A-5992-4337-ADBB-B3B556455C02}"/>
                          </a:ext>
                        </a:extLst>
                      </p:cNvPr>
                      <p:cNvPicPr/>
                      <p:nvPr/>
                    </p:nvPicPr>
                    <p:blipFill>
                      <a:blip r:embed="rId7"/>
                      <a:stretch>
                        <a:fillRect/>
                      </a:stretch>
                    </p:blipFill>
                    <p:spPr>
                      <a:xfrm>
                        <a:off x="4662221" y="2790141"/>
                        <a:ext cx="933450" cy="484187"/>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AF2AD3E9-28B5-4E42-9F23-612C5023937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77689554"/>
      </p:ext>
    </p:extLst>
  </p:cSld>
  <p:clrMapOvr>
    <a:masterClrMapping/>
  </p:clrMapOvr>
  <mc:AlternateContent xmlns:mc="http://schemas.openxmlformats.org/markup-compatibility/2006" xmlns:p14="http://schemas.microsoft.com/office/powerpoint/2010/main">
    <mc:Choice Requires="p14">
      <p:transition spd="slow" p14:dur="2000" advTm="92836"/>
    </mc:Choice>
    <mc:Fallback xmlns="">
      <p:transition spd="slow" advTm="9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DAE1-DA22-4518-9940-4825E217CACA}"/>
              </a:ext>
            </a:extLst>
          </p:cNvPr>
          <p:cNvSpPr>
            <a:spLocks noGrp="1"/>
          </p:cNvSpPr>
          <p:nvPr>
            <p:ph type="title"/>
          </p:nvPr>
        </p:nvSpPr>
        <p:spPr/>
        <p:txBody>
          <a:bodyPr/>
          <a:lstStyle/>
          <a:p>
            <a:r>
              <a:rPr lang="en-US" dirty="0"/>
              <a:t>Ill-conditioned systems</a:t>
            </a:r>
          </a:p>
        </p:txBody>
      </p:sp>
      <p:sp>
        <p:nvSpPr>
          <p:cNvPr id="3" name="Content Placeholder 2">
            <a:extLst>
              <a:ext uri="{FF2B5EF4-FFF2-40B4-BE49-F238E27FC236}">
                <a16:creationId xmlns:a16="http://schemas.microsoft.com/office/drawing/2014/main" id="{F363EDAB-04F1-461F-9F4E-B9B45F4B7E2E}"/>
              </a:ext>
            </a:extLst>
          </p:cNvPr>
          <p:cNvSpPr>
            <a:spLocks noGrp="1"/>
          </p:cNvSpPr>
          <p:nvPr>
            <p:ph idx="1"/>
          </p:nvPr>
        </p:nvSpPr>
        <p:spPr/>
        <p:txBody>
          <a:bodyPr/>
          <a:lstStyle/>
          <a:p>
            <a:r>
              <a:rPr lang="en-US" dirty="0"/>
              <a:t>Consider this matrix:</a:t>
            </a:r>
          </a:p>
          <a:p>
            <a:endParaRPr lang="en-US" dirty="0"/>
          </a:p>
          <a:p>
            <a:endParaRPr lang="en-US" dirty="0"/>
          </a:p>
          <a:p>
            <a:endParaRPr lang="en-US" dirty="0"/>
          </a:p>
          <a:p>
            <a:endParaRPr lang="en-US" dirty="0"/>
          </a:p>
          <a:p>
            <a:pPr lvl="1"/>
            <a:r>
              <a:rPr lang="en-US" dirty="0"/>
              <a:t>The determinant is one: </a:t>
            </a:r>
            <a:r>
              <a:rPr lang="en-US" dirty="0">
                <a:latin typeface="Times New Roman" panose="02020603050405020304" pitchFamily="18" charset="0"/>
              </a:rPr>
              <a:t>det(</a:t>
            </a:r>
            <a:r>
              <a:rPr lang="en-US" i="1" dirty="0">
                <a:latin typeface="Times New Roman" panose="02020603050405020304" pitchFamily="18" charset="0"/>
              </a:rPr>
              <a:t>A</a:t>
            </a:r>
            <a:r>
              <a:rPr lang="en-US" dirty="0">
                <a:latin typeface="Times New Roman" panose="02020603050405020304" pitchFamily="18" charset="0"/>
              </a:rPr>
              <a:t>) = 1</a:t>
            </a:r>
          </a:p>
          <a:p>
            <a:endParaRPr lang="en-US" dirty="0"/>
          </a:p>
          <a:p>
            <a:endParaRPr lang="en-US" dirty="0"/>
          </a:p>
          <a:p>
            <a:r>
              <a:rPr lang="en-US" dirty="0"/>
              <a:t>If                     , the solution to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v</a:t>
            </a:r>
            <a:r>
              <a:rPr lang="en-US" dirty="0"/>
              <a:t> is  </a:t>
            </a:r>
          </a:p>
        </p:txBody>
      </p:sp>
      <p:sp>
        <p:nvSpPr>
          <p:cNvPr id="4" name="Footer Placeholder 3">
            <a:extLst>
              <a:ext uri="{FF2B5EF4-FFF2-40B4-BE49-F238E27FC236}">
                <a16:creationId xmlns:a16="http://schemas.microsoft.com/office/drawing/2014/main" id="{891BAE6B-6170-4514-8F15-5A4A6B1D9BBE}"/>
              </a:ext>
            </a:extLst>
          </p:cNvPr>
          <p:cNvSpPr>
            <a:spLocks noGrp="1"/>
          </p:cNvSpPr>
          <p:nvPr>
            <p:ph type="ftr" sz="quarter" idx="11"/>
          </p:nvPr>
        </p:nvSpPr>
        <p:spPr/>
        <p:txBody>
          <a:bodyPr/>
          <a:lstStyle/>
          <a:p>
            <a:r>
              <a:rPr lang="en-US"/>
              <a:t>Linear algebra</a:t>
            </a:r>
            <a:endParaRPr lang="en-CA" dirty="0"/>
          </a:p>
        </p:txBody>
      </p:sp>
      <p:sp>
        <p:nvSpPr>
          <p:cNvPr id="5" name="Slide Number Placeholder 4">
            <a:extLst>
              <a:ext uri="{FF2B5EF4-FFF2-40B4-BE49-F238E27FC236}">
                <a16:creationId xmlns:a16="http://schemas.microsoft.com/office/drawing/2014/main" id="{44E342E5-9ECD-41DA-8202-ACA44D08BED4}"/>
              </a:ext>
            </a:extLst>
          </p:cNvPr>
          <p:cNvSpPr>
            <a:spLocks noGrp="1"/>
          </p:cNvSpPr>
          <p:nvPr>
            <p:ph type="sldNum" sz="quarter" idx="12"/>
          </p:nvPr>
        </p:nvSpPr>
        <p:spPr/>
        <p:txBody>
          <a:bodyPr/>
          <a:lstStyle/>
          <a:p>
            <a:fld id="{42EF6DC8-DA9C-4533-8A40-BB00A2545AF8}" type="slidenum">
              <a:rPr lang="en-CA" smtClean="0"/>
              <a:pPr/>
              <a:t>40</a:t>
            </a:fld>
            <a:endParaRPr lang="en-CA"/>
          </a:p>
        </p:txBody>
      </p:sp>
      <p:graphicFrame>
        <p:nvGraphicFramePr>
          <p:cNvPr id="11" name="Object 10">
            <a:extLst>
              <a:ext uri="{FF2B5EF4-FFF2-40B4-BE49-F238E27FC236}">
                <a16:creationId xmlns:a16="http://schemas.microsoft.com/office/drawing/2014/main" id="{21DE97B3-1167-4B52-9EE6-26BCF0A1C452}"/>
              </a:ext>
            </a:extLst>
          </p:cNvPr>
          <p:cNvGraphicFramePr>
            <a:graphicFrameLocks noChangeAspect="1"/>
          </p:cNvGraphicFramePr>
          <p:nvPr>
            <p:extLst>
              <p:ext uri="{D42A27DB-BD31-4B8C-83A1-F6EECF244321}">
                <p14:modId xmlns:p14="http://schemas.microsoft.com/office/powerpoint/2010/main" val="1218659512"/>
              </p:ext>
            </p:extLst>
          </p:nvPr>
        </p:nvGraphicFramePr>
        <p:xfrm>
          <a:off x="5330501" y="4321759"/>
          <a:ext cx="1119188" cy="1466850"/>
        </p:xfrm>
        <a:graphic>
          <a:graphicData uri="http://schemas.openxmlformats.org/presentationml/2006/ole">
            <mc:AlternateContent xmlns:mc="http://schemas.openxmlformats.org/markup-compatibility/2006">
              <mc:Choice xmlns:v="urn:schemas-microsoft-com:vml" Requires="v">
                <p:oleObj spid="_x0000_s34821" name="Equation" r:id="rId6" imgW="457200" imgH="596880" progId="Equation.DSMT4">
                  <p:embed/>
                </p:oleObj>
              </mc:Choice>
              <mc:Fallback>
                <p:oleObj name="Equation" r:id="rId6" imgW="457200" imgH="596880" progId="Equation.DSMT4">
                  <p:embed/>
                  <p:pic>
                    <p:nvPicPr>
                      <p:cNvPr id="9" name="Object 8">
                        <a:extLst>
                          <a:ext uri="{FF2B5EF4-FFF2-40B4-BE49-F238E27FC236}">
                            <a16:creationId xmlns:a16="http://schemas.microsoft.com/office/drawing/2014/main" id="{C668D6C1-BD4C-40A9-8D1C-E8082F7DE7D7}"/>
                          </a:ext>
                        </a:extLst>
                      </p:cNvPr>
                      <p:cNvPicPr/>
                      <p:nvPr/>
                    </p:nvPicPr>
                    <p:blipFill>
                      <a:blip r:embed="rId7"/>
                      <a:stretch>
                        <a:fillRect/>
                      </a:stretch>
                    </p:blipFill>
                    <p:spPr>
                      <a:xfrm>
                        <a:off x="5330501" y="4321759"/>
                        <a:ext cx="1119188" cy="14668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6FE32416-5D55-4221-8644-20983004FD3E}"/>
              </a:ext>
            </a:extLst>
          </p:cNvPr>
          <p:cNvGraphicFramePr>
            <a:graphicFrameLocks noChangeAspect="1"/>
          </p:cNvGraphicFramePr>
          <p:nvPr>
            <p:extLst>
              <p:ext uri="{D42A27DB-BD31-4B8C-83A1-F6EECF244321}">
                <p14:modId xmlns:p14="http://schemas.microsoft.com/office/powerpoint/2010/main" val="2296994322"/>
              </p:ext>
            </p:extLst>
          </p:nvPr>
        </p:nvGraphicFramePr>
        <p:xfrm>
          <a:off x="3225641" y="2026219"/>
          <a:ext cx="2362200" cy="1466850"/>
        </p:xfrm>
        <a:graphic>
          <a:graphicData uri="http://schemas.openxmlformats.org/presentationml/2006/ole">
            <mc:AlternateContent xmlns:mc="http://schemas.openxmlformats.org/markup-compatibility/2006">
              <mc:Choice xmlns:v="urn:schemas-microsoft-com:vml" Requires="v">
                <p:oleObj spid="_x0000_s34822" name="Equation" r:id="rId8" imgW="965160" imgH="596880" progId="Equation.DSMT4">
                  <p:embed/>
                </p:oleObj>
              </mc:Choice>
              <mc:Fallback>
                <p:oleObj name="Equation" r:id="rId8" imgW="965160" imgH="596880" progId="Equation.DSMT4">
                  <p:embed/>
                  <p:pic>
                    <p:nvPicPr>
                      <p:cNvPr id="8" name="Object 7">
                        <a:extLst>
                          <a:ext uri="{FF2B5EF4-FFF2-40B4-BE49-F238E27FC236}">
                            <a16:creationId xmlns:a16="http://schemas.microsoft.com/office/drawing/2014/main" id="{9F5C9822-35CD-4424-BD89-3B1B548409A0}"/>
                          </a:ext>
                        </a:extLst>
                      </p:cNvPr>
                      <p:cNvPicPr/>
                      <p:nvPr/>
                    </p:nvPicPr>
                    <p:blipFill>
                      <a:blip r:embed="rId9"/>
                      <a:stretch>
                        <a:fillRect/>
                      </a:stretch>
                    </p:blipFill>
                    <p:spPr>
                      <a:xfrm>
                        <a:off x="3225641" y="2026219"/>
                        <a:ext cx="2362200" cy="14668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94A9E28F-7B89-4CF1-8A3C-58EFEE0EBD79}"/>
              </a:ext>
            </a:extLst>
          </p:cNvPr>
          <p:cNvGraphicFramePr>
            <a:graphicFrameLocks noChangeAspect="1"/>
          </p:cNvGraphicFramePr>
          <p:nvPr>
            <p:extLst>
              <p:ext uri="{D42A27DB-BD31-4B8C-83A1-F6EECF244321}">
                <p14:modId xmlns:p14="http://schemas.microsoft.com/office/powerpoint/2010/main" val="239749368"/>
              </p:ext>
            </p:extLst>
          </p:nvPr>
        </p:nvGraphicFramePr>
        <p:xfrm>
          <a:off x="1123993" y="4321759"/>
          <a:ext cx="1274762" cy="1466850"/>
        </p:xfrm>
        <a:graphic>
          <a:graphicData uri="http://schemas.openxmlformats.org/presentationml/2006/ole">
            <mc:AlternateContent xmlns:mc="http://schemas.openxmlformats.org/markup-compatibility/2006">
              <mc:Choice xmlns:v="urn:schemas-microsoft-com:vml" Requires="v">
                <p:oleObj spid="_x0000_s34823" name="Equation" r:id="rId10" imgW="520560" imgH="596880" progId="Equation.DSMT4">
                  <p:embed/>
                </p:oleObj>
              </mc:Choice>
              <mc:Fallback>
                <p:oleObj name="Equation" r:id="rId10" imgW="520560" imgH="596880" progId="Equation.DSMT4">
                  <p:embed/>
                  <p:pic>
                    <p:nvPicPr>
                      <p:cNvPr id="9" name="Object 8">
                        <a:extLst>
                          <a:ext uri="{FF2B5EF4-FFF2-40B4-BE49-F238E27FC236}">
                            <a16:creationId xmlns:a16="http://schemas.microsoft.com/office/drawing/2014/main" id="{C668D6C1-BD4C-40A9-8D1C-E8082F7DE7D7}"/>
                          </a:ext>
                        </a:extLst>
                      </p:cNvPr>
                      <p:cNvPicPr/>
                      <p:nvPr/>
                    </p:nvPicPr>
                    <p:blipFill>
                      <a:blip r:embed="rId11"/>
                      <a:stretch>
                        <a:fillRect/>
                      </a:stretch>
                    </p:blipFill>
                    <p:spPr>
                      <a:xfrm>
                        <a:off x="1123993" y="4321759"/>
                        <a:ext cx="1274762" cy="1466850"/>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99DA635F-A455-48AC-868D-F41C238E4C8A}"/>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29146428"/>
      </p:ext>
    </p:extLst>
  </p:cSld>
  <p:clrMapOvr>
    <a:masterClrMapping/>
  </p:clrMapOvr>
  <mc:AlternateContent xmlns:mc="http://schemas.openxmlformats.org/markup-compatibility/2006" xmlns:p14="http://schemas.microsoft.com/office/powerpoint/2010/main">
    <mc:Choice Requires="p14">
      <p:transition spd="slow" p14:dur="2000" advTm="48768"/>
    </mc:Choice>
    <mc:Fallback xmlns="">
      <p:transition spd="slow" advTm="48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DAE1-DA22-4518-9940-4825E217CACA}"/>
              </a:ext>
            </a:extLst>
          </p:cNvPr>
          <p:cNvSpPr>
            <a:spLocks noGrp="1"/>
          </p:cNvSpPr>
          <p:nvPr>
            <p:ph type="title"/>
          </p:nvPr>
        </p:nvSpPr>
        <p:spPr/>
        <p:txBody>
          <a:bodyPr/>
          <a:lstStyle/>
          <a:p>
            <a:r>
              <a:rPr lang="en-US" dirty="0"/>
              <a:t>Ill-conditioned systems</a:t>
            </a:r>
          </a:p>
        </p:txBody>
      </p:sp>
      <p:sp>
        <p:nvSpPr>
          <p:cNvPr id="3" name="Content Placeholder 2">
            <a:extLst>
              <a:ext uri="{FF2B5EF4-FFF2-40B4-BE49-F238E27FC236}">
                <a16:creationId xmlns:a16="http://schemas.microsoft.com/office/drawing/2014/main" id="{F363EDAB-04F1-461F-9F4E-B9B45F4B7E2E}"/>
              </a:ext>
            </a:extLst>
          </p:cNvPr>
          <p:cNvSpPr>
            <a:spLocks noGrp="1"/>
          </p:cNvSpPr>
          <p:nvPr>
            <p:ph idx="1"/>
          </p:nvPr>
        </p:nvSpPr>
        <p:spPr/>
        <p:txBody>
          <a:bodyPr/>
          <a:lstStyle/>
          <a:p>
            <a:r>
              <a:rPr lang="en-US" dirty="0"/>
              <a:t>What happens if there is an error in the matrix?</a:t>
            </a:r>
          </a:p>
          <a:p>
            <a:endParaRPr lang="en-US" dirty="0"/>
          </a:p>
          <a:p>
            <a:endParaRPr lang="en-US" dirty="0"/>
          </a:p>
          <a:p>
            <a:endParaRPr lang="en-US" dirty="0"/>
          </a:p>
          <a:p>
            <a:endParaRPr lang="en-US" dirty="0"/>
          </a:p>
          <a:p>
            <a:pPr marL="0" indent="0">
              <a:buNone/>
            </a:pPr>
            <a:endParaRPr lang="en-US" dirty="0"/>
          </a:p>
          <a:p>
            <a:r>
              <a:rPr lang="en-US" dirty="0"/>
              <a:t>The solution to                 is  </a:t>
            </a:r>
          </a:p>
          <a:p>
            <a:endParaRPr lang="en-US" dirty="0"/>
          </a:p>
          <a:p>
            <a:endParaRPr lang="en-US" dirty="0"/>
          </a:p>
          <a:p>
            <a:pPr lvl="1"/>
            <a:r>
              <a:rPr lang="en-US" dirty="0"/>
              <a:t>Recall that the solution to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v</a:t>
            </a:r>
            <a:r>
              <a:rPr lang="en-US" dirty="0"/>
              <a:t> was  </a:t>
            </a:r>
          </a:p>
          <a:p>
            <a:endParaRPr lang="en-US" dirty="0"/>
          </a:p>
          <a:p>
            <a:pPr lvl="1"/>
            <a:r>
              <a:rPr lang="en-US" dirty="0"/>
              <a:t>The relative error is                                      or 15300%</a:t>
            </a:r>
          </a:p>
        </p:txBody>
      </p:sp>
      <p:sp>
        <p:nvSpPr>
          <p:cNvPr id="4" name="Footer Placeholder 3">
            <a:extLst>
              <a:ext uri="{FF2B5EF4-FFF2-40B4-BE49-F238E27FC236}">
                <a16:creationId xmlns:a16="http://schemas.microsoft.com/office/drawing/2014/main" id="{891BAE6B-6170-4514-8F15-5A4A6B1D9BBE}"/>
              </a:ext>
            </a:extLst>
          </p:cNvPr>
          <p:cNvSpPr>
            <a:spLocks noGrp="1"/>
          </p:cNvSpPr>
          <p:nvPr>
            <p:ph type="ftr" sz="quarter" idx="11"/>
          </p:nvPr>
        </p:nvSpPr>
        <p:spPr/>
        <p:txBody>
          <a:bodyPr/>
          <a:lstStyle/>
          <a:p>
            <a:r>
              <a:rPr lang="en-US"/>
              <a:t>Linear algebra</a:t>
            </a:r>
            <a:endParaRPr lang="en-CA" dirty="0"/>
          </a:p>
        </p:txBody>
      </p:sp>
      <p:sp>
        <p:nvSpPr>
          <p:cNvPr id="5" name="Slide Number Placeholder 4">
            <a:extLst>
              <a:ext uri="{FF2B5EF4-FFF2-40B4-BE49-F238E27FC236}">
                <a16:creationId xmlns:a16="http://schemas.microsoft.com/office/drawing/2014/main" id="{44E342E5-9ECD-41DA-8202-ACA44D08BED4}"/>
              </a:ext>
            </a:extLst>
          </p:cNvPr>
          <p:cNvSpPr>
            <a:spLocks noGrp="1"/>
          </p:cNvSpPr>
          <p:nvPr>
            <p:ph type="sldNum" sz="quarter" idx="12"/>
          </p:nvPr>
        </p:nvSpPr>
        <p:spPr/>
        <p:txBody>
          <a:bodyPr/>
          <a:lstStyle/>
          <a:p>
            <a:fld id="{42EF6DC8-DA9C-4533-8A40-BB00A2545AF8}" type="slidenum">
              <a:rPr lang="en-CA" smtClean="0"/>
              <a:pPr/>
              <a:t>41</a:t>
            </a:fld>
            <a:endParaRPr lang="en-CA"/>
          </a:p>
        </p:txBody>
      </p:sp>
      <p:graphicFrame>
        <p:nvGraphicFramePr>
          <p:cNvPr id="8" name="Object 7">
            <a:extLst>
              <a:ext uri="{FF2B5EF4-FFF2-40B4-BE49-F238E27FC236}">
                <a16:creationId xmlns:a16="http://schemas.microsoft.com/office/drawing/2014/main" id="{9F5C9822-35CD-4424-BD89-3B1B548409A0}"/>
              </a:ext>
            </a:extLst>
          </p:cNvPr>
          <p:cNvGraphicFramePr>
            <a:graphicFrameLocks noChangeAspect="1"/>
          </p:cNvGraphicFramePr>
          <p:nvPr>
            <p:extLst>
              <p:ext uri="{D42A27DB-BD31-4B8C-83A1-F6EECF244321}">
                <p14:modId xmlns:p14="http://schemas.microsoft.com/office/powerpoint/2010/main" val="2316504014"/>
              </p:ext>
            </p:extLst>
          </p:nvPr>
        </p:nvGraphicFramePr>
        <p:xfrm>
          <a:off x="2744788" y="2025650"/>
          <a:ext cx="3325812" cy="1466850"/>
        </p:xfrm>
        <a:graphic>
          <a:graphicData uri="http://schemas.openxmlformats.org/presentationml/2006/ole">
            <mc:AlternateContent xmlns:mc="http://schemas.openxmlformats.org/markup-compatibility/2006">
              <mc:Choice xmlns:v="urn:schemas-microsoft-com:vml" Requires="v">
                <p:oleObj spid="_x0000_s35848" name="Equation" r:id="rId6" imgW="1358640" imgH="596880" progId="Equation.DSMT4">
                  <p:embed/>
                </p:oleObj>
              </mc:Choice>
              <mc:Fallback>
                <p:oleObj name="Equation" r:id="rId6" imgW="1358640" imgH="596880" progId="Equation.DSMT4">
                  <p:embed/>
                  <p:pic>
                    <p:nvPicPr>
                      <p:cNvPr id="8" name="Object 7">
                        <a:extLst>
                          <a:ext uri="{FF2B5EF4-FFF2-40B4-BE49-F238E27FC236}">
                            <a16:creationId xmlns:a16="http://schemas.microsoft.com/office/drawing/2014/main" id="{9F5C9822-35CD-4424-BD89-3B1B548409A0}"/>
                          </a:ext>
                        </a:extLst>
                      </p:cNvPr>
                      <p:cNvPicPr/>
                      <p:nvPr/>
                    </p:nvPicPr>
                    <p:blipFill>
                      <a:blip r:embed="rId7"/>
                      <a:stretch>
                        <a:fillRect/>
                      </a:stretch>
                    </p:blipFill>
                    <p:spPr>
                      <a:xfrm>
                        <a:off x="2744788" y="2025650"/>
                        <a:ext cx="3325812" cy="14668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668D6C1-BD4C-40A9-8D1C-E8082F7DE7D7}"/>
              </a:ext>
            </a:extLst>
          </p:cNvPr>
          <p:cNvGraphicFramePr>
            <a:graphicFrameLocks noChangeAspect="1"/>
          </p:cNvGraphicFramePr>
          <p:nvPr>
            <p:extLst>
              <p:ext uri="{D42A27DB-BD31-4B8C-83A1-F6EECF244321}">
                <p14:modId xmlns:p14="http://schemas.microsoft.com/office/powerpoint/2010/main" val="1060843996"/>
              </p:ext>
            </p:extLst>
          </p:nvPr>
        </p:nvGraphicFramePr>
        <p:xfrm>
          <a:off x="2710794" y="3972365"/>
          <a:ext cx="1025525" cy="468313"/>
        </p:xfrm>
        <a:graphic>
          <a:graphicData uri="http://schemas.openxmlformats.org/presentationml/2006/ole">
            <mc:AlternateContent xmlns:mc="http://schemas.openxmlformats.org/markup-compatibility/2006">
              <mc:Choice xmlns:v="urn:schemas-microsoft-com:vml" Requires="v">
                <p:oleObj spid="_x0000_s35849" name="Equation" r:id="rId8" imgW="419040" imgH="190440" progId="Equation.DSMT4">
                  <p:embed/>
                </p:oleObj>
              </mc:Choice>
              <mc:Fallback>
                <p:oleObj name="Equation" r:id="rId8" imgW="419040" imgH="190440" progId="Equation.DSMT4">
                  <p:embed/>
                  <p:pic>
                    <p:nvPicPr>
                      <p:cNvPr id="9" name="Object 8">
                        <a:extLst>
                          <a:ext uri="{FF2B5EF4-FFF2-40B4-BE49-F238E27FC236}">
                            <a16:creationId xmlns:a16="http://schemas.microsoft.com/office/drawing/2014/main" id="{C668D6C1-BD4C-40A9-8D1C-E8082F7DE7D7}"/>
                          </a:ext>
                        </a:extLst>
                      </p:cNvPr>
                      <p:cNvPicPr/>
                      <p:nvPr/>
                    </p:nvPicPr>
                    <p:blipFill>
                      <a:blip r:embed="rId9"/>
                      <a:stretch>
                        <a:fillRect/>
                      </a:stretch>
                    </p:blipFill>
                    <p:spPr>
                      <a:xfrm>
                        <a:off x="2710794" y="3972365"/>
                        <a:ext cx="1025525" cy="46831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21DE97B3-1167-4B52-9EE6-26BCF0A1C452}"/>
              </a:ext>
            </a:extLst>
          </p:cNvPr>
          <p:cNvGraphicFramePr>
            <a:graphicFrameLocks noChangeAspect="1"/>
          </p:cNvGraphicFramePr>
          <p:nvPr>
            <p:extLst>
              <p:ext uri="{D42A27DB-BD31-4B8C-83A1-F6EECF244321}">
                <p14:modId xmlns:p14="http://schemas.microsoft.com/office/powerpoint/2010/main" val="3787370382"/>
              </p:ext>
            </p:extLst>
          </p:nvPr>
        </p:nvGraphicFramePr>
        <p:xfrm>
          <a:off x="3998308" y="3528082"/>
          <a:ext cx="2082800" cy="1466850"/>
        </p:xfrm>
        <a:graphic>
          <a:graphicData uri="http://schemas.openxmlformats.org/presentationml/2006/ole">
            <mc:AlternateContent xmlns:mc="http://schemas.openxmlformats.org/markup-compatibility/2006">
              <mc:Choice xmlns:v="urn:schemas-microsoft-com:vml" Requires="v">
                <p:oleObj spid="_x0000_s35850" name="Equation" r:id="rId10" imgW="850680" imgH="596880" progId="Equation.DSMT4">
                  <p:embed/>
                </p:oleObj>
              </mc:Choice>
              <mc:Fallback>
                <p:oleObj name="Equation" r:id="rId10" imgW="850680" imgH="596880" progId="Equation.DSMT4">
                  <p:embed/>
                  <p:pic>
                    <p:nvPicPr>
                      <p:cNvPr id="11" name="Object 10">
                        <a:extLst>
                          <a:ext uri="{FF2B5EF4-FFF2-40B4-BE49-F238E27FC236}">
                            <a16:creationId xmlns:a16="http://schemas.microsoft.com/office/drawing/2014/main" id="{21DE97B3-1167-4B52-9EE6-26BCF0A1C452}"/>
                          </a:ext>
                        </a:extLst>
                      </p:cNvPr>
                      <p:cNvPicPr/>
                      <p:nvPr/>
                    </p:nvPicPr>
                    <p:blipFill>
                      <a:blip r:embed="rId11"/>
                      <a:stretch>
                        <a:fillRect/>
                      </a:stretch>
                    </p:blipFill>
                    <p:spPr>
                      <a:xfrm>
                        <a:off x="3998308" y="3528082"/>
                        <a:ext cx="2082800" cy="14668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2A3C171-6C69-4B56-A95A-9B93F9CFAAAF}"/>
              </a:ext>
            </a:extLst>
          </p:cNvPr>
          <p:cNvGraphicFramePr>
            <a:graphicFrameLocks noChangeAspect="1"/>
          </p:cNvGraphicFramePr>
          <p:nvPr>
            <p:extLst>
              <p:ext uri="{D42A27DB-BD31-4B8C-83A1-F6EECF244321}">
                <p14:modId xmlns:p14="http://schemas.microsoft.com/office/powerpoint/2010/main" val="2532125105"/>
              </p:ext>
            </p:extLst>
          </p:nvPr>
        </p:nvGraphicFramePr>
        <p:xfrm>
          <a:off x="6368398" y="2026219"/>
          <a:ext cx="2362200" cy="1466850"/>
        </p:xfrm>
        <a:graphic>
          <a:graphicData uri="http://schemas.openxmlformats.org/presentationml/2006/ole">
            <mc:AlternateContent xmlns:mc="http://schemas.openxmlformats.org/markup-compatibility/2006">
              <mc:Choice xmlns:v="urn:schemas-microsoft-com:vml" Requires="v">
                <p:oleObj spid="_x0000_s35851" name="Equation" r:id="rId12" imgW="965160" imgH="596880" progId="Equation.DSMT4">
                  <p:embed/>
                </p:oleObj>
              </mc:Choice>
              <mc:Fallback>
                <p:oleObj name="Equation" r:id="rId12" imgW="965160" imgH="596880" progId="Equation.DSMT4">
                  <p:embed/>
                  <p:pic>
                    <p:nvPicPr>
                      <p:cNvPr id="8" name="Object 7">
                        <a:extLst>
                          <a:ext uri="{FF2B5EF4-FFF2-40B4-BE49-F238E27FC236}">
                            <a16:creationId xmlns:a16="http://schemas.microsoft.com/office/drawing/2014/main" id="{9F5C9822-35CD-4424-BD89-3B1B548409A0}"/>
                          </a:ext>
                        </a:extLst>
                      </p:cNvPr>
                      <p:cNvPicPr/>
                      <p:nvPr/>
                    </p:nvPicPr>
                    <p:blipFill>
                      <a:blip r:embed="rId13"/>
                      <a:stretch>
                        <a:fillRect/>
                      </a:stretch>
                    </p:blipFill>
                    <p:spPr>
                      <a:xfrm>
                        <a:off x="6368398" y="2026219"/>
                        <a:ext cx="2362200" cy="14668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467402B7-7CB9-4771-AF85-42C8C1264996}"/>
              </a:ext>
            </a:extLst>
          </p:cNvPr>
          <p:cNvGraphicFramePr>
            <a:graphicFrameLocks noChangeAspect="1"/>
          </p:cNvGraphicFramePr>
          <p:nvPr>
            <p:extLst>
              <p:ext uri="{D42A27DB-BD31-4B8C-83A1-F6EECF244321}">
                <p14:modId xmlns:p14="http://schemas.microsoft.com/office/powerpoint/2010/main" val="1903247658"/>
              </p:ext>
            </p:extLst>
          </p:nvPr>
        </p:nvGraphicFramePr>
        <p:xfrm>
          <a:off x="5526495" y="4796282"/>
          <a:ext cx="1017444" cy="1333500"/>
        </p:xfrm>
        <a:graphic>
          <a:graphicData uri="http://schemas.openxmlformats.org/presentationml/2006/ole">
            <mc:AlternateContent xmlns:mc="http://schemas.openxmlformats.org/markup-compatibility/2006">
              <mc:Choice xmlns:v="urn:schemas-microsoft-com:vml" Requires="v">
                <p:oleObj spid="_x0000_s35852" name="Equation" r:id="rId14" imgW="457200" imgH="596880" progId="Equation.DSMT4">
                  <p:embed/>
                </p:oleObj>
              </mc:Choice>
              <mc:Fallback>
                <p:oleObj name="Equation" r:id="rId14" imgW="457200" imgH="596880" progId="Equation.DSMT4">
                  <p:embed/>
                  <p:pic>
                    <p:nvPicPr>
                      <p:cNvPr id="15" name="Object 14">
                        <a:extLst>
                          <a:ext uri="{FF2B5EF4-FFF2-40B4-BE49-F238E27FC236}">
                            <a16:creationId xmlns:a16="http://schemas.microsoft.com/office/drawing/2014/main" id="{7BCFB0C5-8B1C-4908-A006-4060012AB331}"/>
                          </a:ext>
                        </a:extLst>
                      </p:cNvPr>
                      <p:cNvPicPr/>
                      <p:nvPr/>
                    </p:nvPicPr>
                    <p:blipFill>
                      <a:blip r:embed="rId15"/>
                      <a:stretch>
                        <a:fillRect/>
                      </a:stretch>
                    </p:blipFill>
                    <p:spPr>
                      <a:xfrm>
                        <a:off x="5526495" y="4796282"/>
                        <a:ext cx="1017444" cy="13335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5A8C0C84-6623-496B-B082-691A0630E249}"/>
              </a:ext>
            </a:extLst>
          </p:cNvPr>
          <p:cNvGraphicFramePr>
            <a:graphicFrameLocks noChangeAspect="1"/>
          </p:cNvGraphicFramePr>
          <p:nvPr>
            <p:extLst>
              <p:ext uri="{D42A27DB-BD31-4B8C-83A1-F6EECF244321}">
                <p14:modId xmlns:p14="http://schemas.microsoft.com/office/powerpoint/2010/main" val="610557131"/>
              </p:ext>
            </p:extLst>
          </p:nvPr>
        </p:nvGraphicFramePr>
        <p:xfrm>
          <a:off x="3642386" y="5743891"/>
          <a:ext cx="2082800" cy="1030288"/>
        </p:xfrm>
        <a:graphic>
          <a:graphicData uri="http://schemas.openxmlformats.org/presentationml/2006/ole">
            <mc:AlternateContent xmlns:mc="http://schemas.openxmlformats.org/markup-compatibility/2006">
              <mc:Choice xmlns:v="urn:schemas-microsoft-com:vml" Requires="v">
                <p:oleObj spid="_x0000_s35853" name="Equation" r:id="rId16" imgW="850680" imgH="419040" progId="Equation.DSMT4">
                  <p:embed/>
                </p:oleObj>
              </mc:Choice>
              <mc:Fallback>
                <p:oleObj name="Equation" r:id="rId16" imgW="850680" imgH="419040" progId="Equation.DSMT4">
                  <p:embed/>
                  <p:pic>
                    <p:nvPicPr>
                      <p:cNvPr id="11" name="Object 10">
                        <a:extLst>
                          <a:ext uri="{FF2B5EF4-FFF2-40B4-BE49-F238E27FC236}">
                            <a16:creationId xmlns:a16="http://schemas.microsoft.com/office/drawing/2014/main" id="{21DE97B3-1167-4B52-9EE6-26BCF0A1C452}"/>
                          </a:ext>
                        </a:extLst>
                      </p:cNvPr>
                      <p:cNvPicPr/>
                      <p:nvPr/>
                    </p:nvPicPr>
                    <p:blipFill>
                      <a:blip r:embed="rId17"/>
                      <a:stretch>
                        <a:fillRect/>
                      </a:stretch>
                    </p:blipFill>
                    <p:spPr>
                      <a:xfrm>
                        <a:off x="3642386" y="5743891"/>
                        <a:ext cx="2082800" cy="1030288"/>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1E0B98FB-40F2-4FDA-A8AF-B9C723D5062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96095253"/>
      </p:ext>
    </p:extLst>
  </p:cSld>
  <p:clrMapOvr>
    <a:masterClrMapping/>
  </p:clrMapOvr>
  <mc:AlternateContent xmlns:mc="http://schemas.openxmlformats.org/markup-compatibility/2006" xmlns:p14="http://schemas.microsoft.com/office/powerpoint/2010/main">
    <mc:Choice Requires="p14">
      <p:transition spd="slow" p14:dur="2000" advTm="86567"/>
    </mc:Choice>
    <mc:Fallback xmlns="">
      <p:transition spd="slow" advTm="86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DAE1-DA22-4518-9940-4825E217CACA}"/>
              </a:ext>
            </a:extLst>
          </p:cNvPr>
          <p:cNvSpPr>
            <a:spLocks noGrp="1"/>
          </p:cNvSpPr>
          <p:nvPr>
            <p:ph type="title"/>
          </p:nvPr>
        </p:nvSpPr>
        <p:spPr/>
        <p:txBody>
          <a:bodyPr/>
          <a:lstStyle/>
          <a:p>
            <a:r>
              <a:rPr lang="en-US" dirty="0"/>
              <a:t>Ill-conditioned systems</a:t>
            </a:r>
          </a:p>
        </p:txBody>
      </p:sp>
      <p:sp>
        <p:nvSpPr>
          <p:cNvPr id="3" name="Content Placeholder 2">
            <a:extLst>
              <a:ext uri="{FF2B5EF4-FFF2-40B4-BE49-F238E27FC236}">
                <a16:creationId xmlns:a16="http://schemas.microsoft.com/office/drawing/2014/main" id="{F363EDAB-04F1-461F-9F4E-B9B45F4B7E2E}"/>
              </a:ext>
            </a:extLst>
          </p:cNvPr>
          <p:cNvSpPr>
            <a:spLocks noGrp="1"/>
          </p:cNvSpPr>
          <p:nvPr>
            <p:ph idx="1"/>
          </p:nvPr>
        </p:nvSpPr>
        <p:spPr/>
        <p:txBody>
          <a:bodyPr/>
          <a:lstStyle/>
          <a:p>
            <a:r>
              <a:rPr lang="en-US" dirty="0"/>
              <a:t>Consider this matrix:</a:t>
            </a:r>
          </a:p>
          <a:p>
            <a:endParaRPr lang="en-US" dirty="0"/>
          </a:p>
          <a:p>
            <a:endParaRPr lang="en-US" dirty="0"/>
          </a:p>
          <a:p>
            <a:pPr marL="0" indent="0">
              <a:buNone/>
            </a:pPr>
            <a:endParaRPr lang="en-US" dirty="0"/>
          </a:p>
          <a:p>
            <a:r>
              <a:rPr lang="en-US" dirty="0"/>
              <a:t>If                           , the solution to                is</a:t>
            </a:r>
          </a:p>
          <a:p>
            <a:endParaRPr lang="en-US" dirty="0"/>
          </a:p>
          <a:p>
            <a:endParaRPr lang="en-US" dirty="0"/>
          </a:p>
          <a:p>
            <a:pPr lvl="1"/>
            <a:r>
              <a:rPr lang="en-US" dirty="0"/>
              <a:t>Recall that the solution to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v</a:t>
            </a:r>
            <a:r>
              <a:rPr lang="en-US" dirty="0"/>
              <a:t> was  </a:t>
            </a:r>
          </a:p>
          <a:p>
            <a:endParaRPr lang="en-US" dirty="0"/>
          </a:p>
          <a:p>
            <a:pPr lvl="1"/>
            <a:r>
              <a:rPr lang="en-US" dirty="0"/>
              <a:t>A relative error of                                         in the target vector</a:t>
            </a:r>
            <a:br>
              <a:rPr lang="en-US" dirty="0"/>
            </a:br>
            <a:endParaRPr lang="en-US" dirty="0"/>
          </a:p>
          <a:p>
            <a:pPr marL="457200" lvl="1" indent="0">
              <a:buNone/>
            </a:pPr>
            <a:r>
              <a:rPr lang="en-US" dirty="0"/>
              <a:t>     results in the relative error of                                   in the solution</a:t>
            </a:r>
          </a:p>
          <a:p>
            <a:endParaRPr lang="en-US" dirty="0"/>
          </a:p>
        </p:txBody>
      </p:sp>
      <p:sp>
        <p:nvSpPr>
          <p:cNvPr id="4" name="Footer Placeholder 3">
            <a:extLst>
              <a:ext uri="{FF2B5EF4-FFF2-40B4-BE49-F238E27FC236}">
                <a16:creationId xmlns:a16="http://schemas.microsoft.com/office/drawing/2014/main" id="{891BAE6B-6170-4514-8F15-5A4A6B1D9BBE}"/>
              </a:ext>
            </a:extLst>
          </p:cNvPr>
          <p:cNvSpPr>
            <a:spLocks noGrp="1"/>
          </p:cNvSpPr>
          <p:nvPr>
            <p:ph type="ftr" sz="quarter" idx="11"/>
          </p:nvPr>
        </p:nvSpPr>
        <p:spPr/>
        <p:txBody>
          <a:bodyPr/>
          <a:lstStyle/>
          <a:p>
            <a:r>
              <a:rPr lang="en-US"/>
              <a:t>Linear algebra</a:t>
            </a:r>
            <a:endParaRPr lang="en-CA" dirty="0"/>
          </a:p>
        </p:txBody>
      </p:sp>
      <p:sp>
        <p:nvSpPr>
          <p:cNvPr id="5" name="Slide Number Placeholder 4">
            <a:extLst>
              <a:ext uri="{FF2B5EF4-FFF2-40B4-BE49-F238E27FC236}">
                <a16:creationId xmlns:a16="http://schemas.microsoft.com/office/drawing/2014/main" id="{44E342E5-9ECD-41DA-8202-ACA44D08BED4}"/>
              </a:ext>
            </a:extLst>
          </p:cNvPr>
          <p:cNvSpPr>
            <a:spLocks noGrp="1"/>
          </p:cNvSpPr>
          <p:nvPr>
            <p:ph type="sldNum" sz="quarter" idx="12"/>
          </p:nvPr>
        </p:nvSpPr>
        <p:spPr/>
        <p:txBody>
          <a:bodyPr/>
          <a:lstStyle/>
          <a:p>
            <a:fld id="{42EF6DC8-DA9C-4533-8A40-BB00A2545AF8}" type="slidenum">
              <a:rPr lang="en-CA" smtClean="0"/>
              <a:pPr/>
              <a:t>42</a:t>
            </a:fld>
            <a:endParaRPr lang="en-CA"/>
          </a:p>
        </p:txBody>
      </p:sp>
      <p:graphicFrame>
        <p:nvGraphicFramePr>
          <p:cNvPr id="11" name="Object 10">
            <a:extLst>
              <a:ext uri="{FF2B5EF4-FFF2-40B4-BE49-F238E27FC236}">
                <a16:creationId xmlns:a16="http://schemas.microsoft.com/office/drawing/2014/main" id="{21DE97B3-1167-4B52-9EE6-26BCF0A1C452}"/>
              </a:ext>
            </a:extLst>
          </p:cNvPr>
          <p:cNvGraphicFramePr>
            <a:graphicFrameLocks noChangeAspect="1"/>
          </p:cNvGraphicFramePr>
          <p:nvPr>
            <p:extLst>
              <p:ext uri="{D42A27DB-BD31-4B8C-83A1-F6EECF244321}">
                <p14:modId xmlns:p14="http://schemas.microsoft.com/office/powerpoint/2010/main" val="4247508837"/>
              </p:ext>
            </p:extLst>
          </p:nvPr>
        </p:nvGraphicFramePr>
        <p:xfrm>
          <a:off x="5759558" y="2724593"/>
          <a:ext cx="1460500" cy="1466850"/>
        </p:xfrm>
        <a:graphic>
          <a:graphicData uri="http://schemas.openxmlformats.org/presentationml/2006/ole">
            <mc:AlternateContent xmlns:mc="http://schemas.openxmlformats.org/markup-compatibility/2006">
              <mc:Choice xmlns:v="urn:schemas-microsoft-com:vml" Requires="v">
                <p:oleObj spid="_x0000_s36873" name="Equation" r:id="rId6" imgW="596880" imgH="596880" progId="Equation.DSMT4">
                  <p:embed/>
                </p:oleObj>
              </mc:Choice>
              <mc:Fallback>
                <p:oleObj name="Equation" r:id="rId6" imgW="596880" imgH="596880" progId="Equation.DSMT4">
                  <p:embed/>
                  <p:pic>
                    <p:nvPicPr>
                      <p:cNvPr id="11" name="Object 10">
                        <a:extLst>
                          <a:ext uri="{FF2B5EF4-FFF2-40B4-BE49-F238E27FC236}">
                            <a16:creationId xmlns:a16="http://schemas.microsoft.com/office/drawing/2014/main" id="{21DE97B3-1167-4B52-9EE6-26BCF0A1C452}"/>
                          </a:ext>
                        </a:extLst>
                      </p:cNvPr>
                      <p:cNvPicPr/>
                      <p:nvPr/>
                    </p:nvPicPr>
                    <p:blipFill>
                      <a:blip r:embed="rId7"/>
                      <a:stretch>
                        <a:fillRect/>
                      </a:stretch>
                    </p:blipFill>
                    <p:spPr>
                      <a:xfrm>
                        <a:off x="5759558" y="2724593"/>
                        <a:ext cx="1460500" cy="14668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6FE32416-5D55-4221-8644-20983004FD3E}"/>
              </a:ext>
            </a:extLst>
          </p:cNvPr>
          <p:cNvGraphicFramePr>
            <a:graphicFrameLocks noChangeAspect="1"/>
          </p:cNvGraphicFramePr>
          <p:nvPr>
            <p:extLst>
              <p:ext uri="{D42A27DB-BD31-4B8C-83A1-F6EECF244321}">
                <p14:modId xmlns:p14="http://schemas.microsoft.com/office/powerpoint/2010/main" val="1713858027"/>
              </p:ext>
            </p:extLst>
          </p:nvPr>
        </p:nvGraphicFramePr>
        <p:xfrm>
          <a:off x="3429115" y="1115959"/>
          <a:ext cx="2362200" cy="1466850"/>
        </p:xfrm>
        <a:graphic>
          <a:graphicData uri="http://schemas.openxmlformats.org/presentationml/2006/ole">
            <mc:AlternateContent xmlns:mc="http://schemas.openxmlformats.org/markup-compatibility/2006">
              <mc:Choice xmlns:v="urn:schemas-microsoft-com:vml" Requires="v">
                <p:oleObj spid="_x0000_s36874" name="Equation" r:id="rId8" imgW="965160" imgH="596880" progId="Equation.DSMT4">
                  <p:embed/>
                </p:oleObj>
              </mc:Choice>
              <mc:Fallback>
                <p:oleObj name="Equation" r:id="rId8" imgW="965160" imgH="596880" progId="Equation.DSMT4">
                  <p:embed/>
                  <p:pic>
                    <p:nvPicPr>
                      <p:cNvPr id="12" name="Object 11">
                        <a:extLst>
                          <a:ext uri="{FF2B5EF4-FFF2-40B4-BE49-F238E27FC236}">
                            <a16:creationId xmlns:a16="http://schemas.microsoft.com/office/drawing/2014/main" id="{6FE32416-5D55-4221-8644-20983004FD3E}"/>
                          </a:ext>
                        </a:extLst>
                      </p:cNvPr>
                      <p:cNvPicPr/>
                      <p:nvPr/>
                    </p:nvPicPr>
                    <p:blipFill>
                      <a:blip r:embed="rId9"/>
                      <a:stretch>
                        <a:fillRect/>
                      </a:stretch>
                    </p:blipFill>
                    <p:spPr>
                      <a:xfrm>
                        <a:off x="3429115" y="1115959"/>
                        <a:ext cx="2362200" cy="14668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94A9E28F-7B89-4CF1-8A3C-58EFEE0EBD79}"/>
              </a:ext>
            </a:extLst>
          </p:cNvPr>
          <p:cNvGraphicFramePr>
            <a:graphicFrameLocks noChangeAspect="1"/>
          </p:cNvGraphicFramePr>
          <p:nvPr>
            <p:extLst>
              <p:ext uri="{D42A27DB-BD31-4B8C-83A1-F6EECF244321}">
                <p14:modId xmlns:p14="http://schemas.microsoft.com/office/powerpoint/2010/main" val="1432468644"/>
              </p:ext>
            </p:extLst>
          </p:nvPr>
        </p:nvGraphicFramePr>
        <p:xfrm>
          <a:off x="1159134" y="2734702"/>
          <a:ext cx="1585913" cy="1466850"/>
        </p:xfrm>
        <a:graphic>
          <a:graphicData uri="http://schemas.openxmlformats.org/presentationml/2006/ole">
            <mc:AlternateContent xmlns:mc="http://schemas.openxmlformats.org/markup-compatibility/2006">
              <mc:Choice xmlns:v="urn:schemas-microsoft-com:vml" Requires="v">
                <p:oleObj spid="_x0000_s36875" name="Equation" r:id="rId10" imgW="647640" imgH="596880" progId="Equation.DSMT4">
                  <p:embed/>
                </p:oleObj>
              </mc:Choice>
              <mc:Fallback>
                <p:oleObj name="Equation" r:id="rId10" imgW="647640" imgH="596880" progId="Equation.DSMT4">
                  <p:embed/>
                  <p:pic>
                    <p:nvPicPr>
                      <p:cNvPr id="13" name="Object 12">
                        <a:extLst>
                          <a:ext uri="{FF2B5EF4-FFF2-40B4-BE49-F238E27FC236}">
                            <a16:creationId xmlns:a16="http://schemas.microsoft.com/office/drawing/2014/main" id="{94A9E28F-7B89-4CF1-8A3C-58EFEE0EBD79}"/>
                          </a:ext>
                        </a:extLst>
                      </p:cNvPr>
                      <p:cNvPicPr/>
                      <p:nvPr/>
                    </p:nvPicPr>
                    <p:blipFill>
                      <a:blip r:embed="rId11"/>
                      <a:stretch>
                        <a:fillRect/>
                      </a:stretch>
                    </p:blipFill>
                    <p:spPr>
                      <a:xfrm>
                        <a:off x="1159134" y="2734702"/>
                        <a:ext cx="1585913" cy="14668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4630BA0C-F9F2-42E8-B268-34C1AF3AE964}"/>
              </a:ext>
            </a:extLst>
          </p:cNvPr>
          <p:cNvGraphicFramePr>
            <a:graphicFrameLocks noChangeAspect="1"/>
          </p:cNvGraphicFramePr>
          <p:nvPr>
            <p:extLst>
              <p:ext uri="{D42A27DB-BD31-4B8C-83A1-F6EECF244321}">
                <p14:modId xmlns:p14="http://schemas.microsoft.com/office/powerpoint/2010/main" val="182491143"/>
              </p:ext>
            </p:extLst>
          </p:nvPr>
        </p:nvGraphicFramePr>
        <p:xfrm>
          <a:off x="4529138" y="3249613"/>
          <a:ext cx="1027112" cy="374650"/>
        </p:xfrm>
        <a:graphic>
          <a:graphicData uri="http://schemas.openxmlformats.org/presentationml/2006/ole">
            <mc:AlternateContent xmlns:mc="http://schemas.openxmlformats.org/markup-compatibility/2006">
              <mc:Choice xmlns:v="urn:schemas-microsoft-com:vml" Requires="v">
                <p:oleObj spid="_x0000_s36876" name="Equation" r:id="rId12" imgW="419040" imgH="152280" progId="Equation.DSMT4">
                  <p:embed/>
                </p:oleObj>
              </mc:Choice>
              <mc:Fallback>
                <p:oleObj name="Equation" r:id="rId12" imgW="419040" imgH="152280" progId="Equation.DSMT4">
                  <p:embed/>
                  <p:pic>
                    <p:nvPicPr>
                      <p:cNvPr id="13" name="Object 12">
                        <a:extLst>
                          <a:ext uri="{FF2B5EF4-FFF2-40B4-BE49-F238E27FC236}">
                            <a16:creationId xmlns:a16="http://schemas.microsoft.com/office/drawing/2014/main" id="{94A9E28F-7B89-4CF1-8A3C-58EFEE0EBD79}"/>
                          </a:ext>
                        </a:extLst>
                      </p:cNvPr>
                      <p:cNvPicPr/>
                      <p:nvPr/>
                    </p:nvPicPr>
                    <p:blipFill>
                      <a:blip r:embed="rId13"/>
                      <a:stretch>
                        <a:fillRect/>
                      </a:stretch>
                    </p:blipFill>
                    <p:spPr>
                      <a:xfrm>
                        <a:off x="4529138" y="3249613"/>
                        <a:ext cx="1027112" cy="37465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66EE60B6-7A5D-457A-B429-65F05032284D}"/>
              </a:ext>
            </a:extLst>
          </p:cNvPr>
          <p:cNvGraphicFramePr>
            <a:graphicFrameLocks noChangeAspect="1"/>
          </p:cNvGraphicFramePr>
          <p:nvPr>
            <p:extLst>
              <p:ext uri="{D42A27DB-BD31-4B8C-83A1-F6EECF244321}">
                <p14:modId xmlns:p14="http://schemas.microsoft.com/office/powerpoint/2010/main" val="3064348844"/>
              </p:ext>
            </p:extLst>
          </p:nvPr>
        </p:nvGraphicFramePr>
        <p:xfrm>
          <a:off x="5540707" y="3982336"/>
          <a:ext cx="1017444" cy="1333500"/>
        </p:xfrm>
        <a:graphic>
          <a:graphicData uri="http://schemas.openxmlformats.org/presentationml/2006/ole">
            <mc:AlternateContent xmlns:mc="http://schemas.openxmlformats.org/markup-compatibility/2006">
              <mc:Choice xmlns:v="urn:schemas-microsoft-com:vml" Requires="v">
                <p:oleObj spid="_x0000_s36877" name="Equation" r:id="rId14" imgW="457200" imgH="596880" progId="Equation.DSMT4">
                  <p:embed/>
                </p:oleObj>
              </mc:Choice>
              <mc:Fallback>
                <p:oleObj name="Equation" r:id="rId14" imgW="457200" imgH="596880" progId="Equation.DSMT4">
                  <p:embed/>
                  <p:pic>
                    <p:nvPicPr>
                      <p:cNvPr id="14" name="Object 13">
                        <a:extLst>
                          <a:ext uri="{FF2B5EF4-FFF2-40B4-BE49-F238E27FC236}">
                            <a16:creationId xmlns:a16="http://schemas.microsoft.com/office/drawing/2014/main" id="{467402B7-7CB9-4771-AF85-42C8C1264996}"/>
                          </a:ext>
                        </a:extLst>
                      </p:cNvPr>
                      <p:cNvPicPr/>
                      <p:nvPr/>
                    </p:nvPicPr>
                    <p:blipFill>
                      <a:blip r:embed="rId15"/>
                      <a:stretch>
                        <a:fillRect/>
                      </a:stretch>
                    </p:blipFill>
                    <p:spPr>
                      <a:xfrm>
                        <a:off x="5540707" y="3982336"/>
                        <a:ext cx="1017444" cy="13335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5639481E-D6BA-4718-BDC2-18989E2AAD1D}"/>
              </a:ext>
            </a:extLst>
          </p:cNvPr>
          <p:cNvGraphicFramePr>
            <a:graphicFrameLocks noChangeAspect="1"/>
          </p:cNvGraphicFramePr>
          <p:nvPr>
            <p:extLst>
              <p:ext uri="{D42A27DB-BD31-4B8C-83A1-F6EECF244321}">
                <p14:modId xmlns:p14="http://schemas.microsoft.com/office/powerpoint/2010/main" val="2493058150"/>
              </p:ext>
            </p:extLst>
          </p:nvPr>
        </p:nvGraphicFramePr>
        <p:xfrm>
          <a:off x="4673960" y="5643215"/>
          <a:ext cx="1958975" cy="1031875"/>
        </p:xfrm>
        <a:graphic>
          <a:graphicData uri="http://schemas.openxmlformats.org/presentationml/2006/ole">
            <mc:AlternateContent xmlns:mc="http://schemas.openxmlformats.org/markup-compatibility/2006">
              <mc:Choice xmlns:v="urn:schemas-microsoft-com:vml" Requires="v">
                <p:oleObj spid="_x0000_s36878" name="Equation" r:id="rId16" imgW="799920" imgH="419040" progId="Equation.DSMT4">
                  <p:embed/>
                </p:oleObj>
              </mc:Choice>
              <mc:Fallback>
                <p:oleObj name="Equation" r:id="rId16" imgW="799920" imgH="419040" progId="Equation.DSMT4">
                  <p:embed/>
                  <p:pic>
                    <p:nvPicPr>
                      <p:cNvPr id="15" name="Object 14">
                        <a:extLst>
                          <a:ext uri="{FF2B5EF4-FFF2-40B4-BE49-F238E27FC236}">
                            <a16:creationId xmlns:a16="http://schemas.microsoft.com/office/drawing/2014/main" id="{5A8C0C84-6623-496B-B082-691A0630E249}"/>
                          </a:ext>
                        </a:extLst>
                      </p:cNvPr>
                      <p:cNvPicPr/>
                      <p:nvPr/>
                    </p:nvPicPr>
                    <p:blipFill>
                      <a:blip r:embed="rId17"/>
                      <a:stretch>
                        <a:fillRect/>
                      </a:stretch>
                    </p:blipFill>
                    <p:spPr>
                      <a:xfrm>
                        <a:off x="4673960" y="5643215"/>
                        <a:ext cx="1958975" cy="103187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A852DF97-AB77-409B-BC1B-823E95C01905}"/>
              </a:ext>
            </a:extLst>
          </p:cNvPr>
          <p:cNvGraphicFramePr>
            <a:graphicFrameLocks noChangeAspect="1"/>
          </p:cNvGraphicFramePr>
          <p:nvPr>
            <p:extLst>
              <p:ext uri="{D42A27DB-BD31-4B8C-83A1-F6EECF244321}">
                <p14:modId xmlns:p14="http://schemas.microsoft.com/office/powerpoint/2010/main" val="4176188297"/>
              </p:ext>
            </p:extLst>
          </p:nvPr>
        </p:nvGraphicFramePr>
        <p:xfrm>
          <a:off x="3395201" y="4925226"/>
          <a:ext cx="2300287" cy="1030288"/>
        </p:xfrm>
        <a:graphic>
          <a:graphicData uri="http://schemas.openxmlformats.org/presentationml/2006/ole">
            <mc:AlternateContent xmlns:mc="http://schemas.openxmlformats.org/markup-compatibility/2006">
              <mc:Choice xmlns:v="urn:schemas-microsoft-com:vml" Requires="v">
                <p:oleObj spid="_x0000_s36879" name="Equation" r:id="rId18" imgW="939600" imgH="419040" progId="Equation.DSMT4">
                  <p:embed/>
                </p:oleObj>
              </mc:Choice>
              <mc:Fallback>
                <p:oleObj name="Equation" r:id="rId18" imgW="939600" imgH="419040" progId="Equation.DSMT4">
                  <p:embed/>
                  <p:pic>
                    <p:nvPicPr>
                      <p:cNvPr id="16" name="Object 15">
                        <a:extLst>
                          <a:ext uri="{FF2B5EF4-FFF2-40B4-BE49-F238E27FC236}">
                            <a16:creationId xmlns:a16="http://schemas.microsoft.com/office/drawing/2014/main" id="{5639481E-D6BA-4718-BDC2-18989E2AAD1D}"/>
                          </a:ext>
                        </a:extLst>
                      </p:cNvPr>
                      <p:cNvPicPr/>
                      <p:nvPr/>
                    </p:nvPicPr>
                    <p:blipFill>
                      <a:blip r:embed="rId19"/>
                      <a:stretch>
                        <a:fillRect/>
                      </a:stretch>
                    </p:blipFill>
                    <p:spPr>
                      <a:xfrm>
                        <a:off x="3395201" y="4925226"/>
                        <a:ext cx="2300287" cy="1030288"/>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B8B4A2DD-81F3-44B7-B250-722EBB049A6C}"/>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71747190"/>
      </p:ext>
    </p:extLst>
  </p:cSld>
  <p:clrMapOvr>
    <a:masterClrMapping/>
  </p:clrMapOvr>
  <mc:AlternateContent xmlns:mc="http://schemas.openxmlformats.org/markup-compatibility/2006" xmlns:p14="http://schemas.microsoft.com/office/powerpoint/2010/main">
    <mc:Choice Requires="p14">
      <p:transition spd="slow" p14:dur="2000" advTm="134908"/>
    </mc:Choice>
    <mc:Fallback xmlns="">
      <p:transition spd="slow" advTm="134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DAE1-DA22-4518-9940-4825E217CACA}"/>
              </a:ext>
            </a:extLst>
          </p:cNvPr>
          <p:cNvSpPr>
            <a:spLocks noGrp="1"/>
          </p:cNvSpPr>
          <p:nvPr>
            <p:ph type="title"/>
          </p:nvPr>
        </p:nvSpPr>
        <p:spPr/>
        <p:txBody>
          <a:bodyPr/>
          <a:lstStyle/>
          <a:p>
            <a:r>
              <a:rPr lang="en-US" dirty="0"/>
              <a:t>Ill-conditioned systems</a:t>
            </a:r>
          </a:p>
        </p:txBody>
      </p:sp>
      <p:sp>
        <p:nvSpPr>
          <p:cNvPr id="3" name="Content Placeholder 2">
            <a:extLst>
              <a:ext uri="{FF2B5EF4-FFF2-40B4-BE49-F238E27FC236}">
                <a16:creationId xmlns:a16="http://schemas.microsoft.com/office/drawing/2014/main" id="{F363EDAB-04F1-461F-9F4E-B9B45F4B7E2E}"/>
              </a:ext>
            </a:extLst>
          </p:cNvPr>
          <p:cNvSpPr>
            <a:spLocks noGrp="1"/>
          </p:cNvSpPr>
          <p:nvPr>
            <p:ph idx="1"/>
          </p:nvPr>
        </p:nvSpPr>
        <p:spPr/>
        <p:txBody>
          <a:bodyPr/>
          <a:lstStyle/>
          <a:p>
            <a:r>
              <a:rPr lang="en-US" dirty="0"/>
              <a:t>In first year, you were repeatedly </a:t>
            </a:r>
            <a:r>
              <a:rPr lang="en-US"/>
              <a:t>told to check </a:t>
            </a:r>
            <a:r>
              <a:rPr lang="en-US" dirty="0"/>
              <a:t>if the determinant was non-zero when checking for invertibility</a:t>
            </a:r>
          </a:p>
          <a:p>
            <a:pPr lvl="1"/>
            <a:r>
              <a:rPr lang="en-US" dirty="0"/>
              <a:t>Unfortunately, due to numeric error, the determinant of even clearly non-invertible matrices is non-zero</a:t>
            </a:r>
          </a:p>
          <a:p>
            <a:pPr lvl="1"/>
            <a:r>
              <a:rPr lang="en-US" dirty="0"/>
              <a:t>Consider </a:t>
            </a:r>
          </a:p>
          <a:p>
            <a:pPr marL="800100" lvl="2" indent="0">
              <a:buNone/>
            </a:pPr>
            <a:r>
              <a:rPr lang="en-US" dirty="0">
                <a:latin typeface="Consolas" panose="020B0609020204030204" pitchFamily="49" charset="0"/>
              </a:rPr>
              <a:t>&gt;&gt; B = [1 2 3; 4 5 6; 7 8 9];</a:t>
            </a:r>
          </a:p>
          <a:p>
            <a:pPr marL="800100" lvl="2" indent="0">
              <a:buNone/>
            </a:pPr>
            <a:r>
              <a:rPr lang="en-US" dirty="0">
                <a:latin typeface="Consolas" panose="020B0609020204030204" pitchFamily="49" charset="0"/>
              </a:rPr>
              <a:t>&gt;&gt; det( B )</a:t>
            </a:r>
          </a:p>
          <a:p>
            <a:pPr marL="800100" lvl="2" indent="0">
              <a:buNone/>
            </a:pPr>
            <a:r>
              <a:rPr lang="en-US" dirty="0">
                <a:latin typeface="Consolas" panose="020B0609020204030204" pitchFamily="49" charset="0"/>
              </a:rPr>
              <a:t>    </a:t>
            </a:r>
            <a:r>
              <a:rPr lang="en-US" dirty="0" err="1">
                <a:latin typeface="Consolas" panose="020B0609020204030204" pitchFamily="49" charset="0"/>
              </a:rPr>
              <a:t>ans</a:t>
            </a:r>
            <a:r>
              <a:rPr lang="en-US" dirty="0">
                <a:latin typeface="Consolas" panose="020B0609020204030204" pitchFamily="49" charset="0"/>
              </a:rPr>
              <a:t> =</a:t>
            </a:r>
          </a:p>
          <a:p>
            <a:pPr marL="800100" lvl="2" indent="0">
              <a:buNone/>
            </a:pPr>
            <a:r>
              <a:rPr lang="en-US" dirty="0">
                <a:latin typeface="Consolas" panose="020B0609020204030204" pitchFamily="49" charset="0"/>
              </a:rPr>
              <a:t>        -9.5162e-16</a:t>
            </a:r>
          </a:p>
          <a:p>
            <a:pPr marL="800100" lvl="2" indent="0">
              <a:buNone/>
            </a:pPr>
            <a:r>
              <a:rPr lang="fr-FR" dirty="0">
                <a:latin typeface="Consolas" panose="020B0609020204030204" pitchFamily="49" charset="0"/>
              </a:rPr>
              <a:t>&gt;&gt; 2*B(:,2) - B(:,1)</a:t>
            </a:r>
          </a:p>
          <a:p>
            <a:pPr marL="800100" lvl="2" indent="0">
              <a:buNone/>
            </a:pPr>
            <a:r>
              <a:rPr lang="fr-FR" dirty="0">
                <a:latin typeface="Consolas" panose="020B0609020204030204" pitchFamily="49" charset="0"/>
              </a:rPr>
              <a:t>    ans =</a:t>
            </a:r>
          </a:p>
          <a:p>
            <a:pPr marL="800100" lvl="2" indent="0">
              <a:buNone/>
            </a:pPr>
            <a:r>
              <a:rPr lang="fr-FR" dirty="0">
                <a:latin typeface="Consolas" panose="020B0609020204030204" pitchFamily="49" charset="0"/>
              </a:rPr>
              <a:t>        3</a:t>
            </a:r>
          </a:p>
          <a:p>
            <a:pPr marL="800100" lvl="2" indent="0">
              <a:buNone/>
            </a:pPr>
            <a:r>
              <a:rPr lang="fr-FR" dirty="0">
                <a:latin typeface="Consolas" panose="020B0609020204030204" pitchFamily="49" charset="0"/>
              </a:rPr>
              <a:t>        6</a:t>
            </a:r>
          </a:p>
          <a:p>
            <a:pPr marL="800100" lvl="2" indent="0">
              <a:buNone/>
            </a:pPr>
            <a:r>
              <a:rPr lang="fr-FR" dirty="0">
                <a:latin typeface="Consolas" panose="020B0609020204030204" pitchFamily="49" charset="0"/>
              </a:rPr>
              <a:t>        9</a:t>
            </a:r>
            <a:endParaRPr lang="en-US" dirty="0">
              <a:latin typeface="Consolas" panose="020B0609020204030204" pitchFamily="49" charset="0"/>
            </a:endParaRPr>
          </a:p>
        </p:txBody>
      </p:sp>
      <p:sp>
        <p:nvSpPr>
          <p:cNvPr id="4" name="Footer Placeholder 3">
            <a:extLst>
              <a:ext uri="{FF2B5EF4-FFF2-40B4-BE49-F238E27FC236}">
                <a16:creationId xmlns:a16="http://schemas.microsoft.com/office/drawing/2014/main" id="{891BAE6B-6170-4514-8F15-5A4A6B1D9BBE}"/>
              </a:ext>
            </a:extLst>
          </p:cNvPr>
          <p:cNvSpPr>
            <a:spLocks noGrp="1"/>
          </p:cNvSpPr>
          <p:nvPr>
            <p:ph type="ftr" sz="quarter" idx="11"/>
          </p:nvPr>
        </p:nvSpPr>
        <p:spPr/>
        <p:txBody>
          <a:bodyPr/>
          <a:lstStyle/>
          <a:p>
            <a:r>
              <a:rPr lang="en-US"/>
              <a:t>Linear algebra</a:t>
            </a:r>
            <a:endParaRPr lang="en-CA" dirty="0"/>
          </a:p>
        </p:txBody>
      </p:sp>
      <p:sp>
        <p:nvSpPr>
          <p:cNvPr id="5" name="Slide Number Placeholder 4">
            <a:extLst>
              <a:ext uri="{FF2B5EF4-FFF2-40B4-BE49-F238E27FC236}">
                <a16:creationId xmlns:a16="http://schemas.microsoft.com/office/drawing/2014/main" id="{44E342E5-9ECD-41DA-8202-ACA44D08BED4}"/>
              </a:ext>
            </a:extLst>
          </p:cNvPr>
          <p:cNvSpPr>
            <a:spLocks noGrp="1"/>
          </p:cNvSpPr>
          <p:nvPr>
            <p:ph type="sldNum" sz="quarter" idx="12"/>
          </p:nvPr>
        </p:nvSpPr>
        <p:spPr/>
        <p:txBody>
          <a:bodyPr/>
          <a:lstStyle/>
          <a:p>
            <a:fld id="{42EF6DC8-DA9C-4533-8A40-BB00A2545AF8}" type="slidenum">
              <a:rPr lang="en-CA" smtClean="0"/>
              <a:pPr/>
              <a:t>43</a:t>
            </a:fld>
            <a:endParaRPr lang="en-CA"/>
          </a:p>
        </p:txBody>
      </p:sp>
      <p:graphicFrame>
        <p:nvGraphicFramePr>
          <p:cNvPr id="16" name="Object 15">
            <a:extLst>
              <a:ext uri="{FF2B5EF4-FFF2-40B4-BE49-F238E27FC236}">
                <a16:creationId xmlns:a16="http://schemas.microsoft.com/office/drawing/2014/main" id="{56312059-8A6B-46AC-B402-334D150EC12B}"/>
              </a:ext>
            </a:extLst>
          </p:cNvPr>
          <p:cNvGraphicFramePr>
            <a:graphicFrameLocks noChangeAspect="1"/>
          </p:cNvGraphicFramePr>
          <p:nvPr>
            <p:extLst>
              <p:ext uri="{D42A27DB-BD31-4B8C-83A1-F6EECF244321}">
                <p14:modId xmlns:p14="http://schemas.microsoft.com/office/powerpoint/2010/main" val="598787614"/>
              </p:ext>
            </p:extLst>
          </p:nvPr>
        </p:nvGraphicFramePr>
        <p:xfrm>
          <a:off x="6400006" y="3675446"/>
          <a:ext cx="1677987" cy="1466850"/>
        </p:xfrm>
        <a:graphic>
          <a:graphicData uri="http://schemas.openxmlformats.org/presentationml/2006/ole">
            <mc:AlternateContent xmlns:mc="http://schemas.openxmlformats.org/markup-compatibility/2006">
              <mc:Choice xmlns:v="urn:schemas-microsoft-com:vml" Requires="v">
                <p:oleObj spid="_x0000_s37891" name="Equation" r:id="rId6" imgW="685800" imgH="596880" progId="Equation.DSMT4">
                  <p:embed/>
                </p:oleObj>
              </mc:Choice>
              <mc:Fallback>
                <p:oleObj name="Equation" r:id="rId6" imgW="685800" imgH="596880" progId="Equation.DSMT4">
                  <p:embed/>
                  <p:pic>
                    <p:nvPicPr>
                      <p:cNvPr id="12" name="Object 11">
                        <a:extLst>
                          <a:ext uri="{FF2B5EF4-FFF2-40B4-BE49-F238E27FC236}">
                            <a16:creationId xmlns:a16="http://schemas.microsoft.com/office/drawing/2014/main" id="{6FE32416-5D55-4221-8644-20983004FD3E}"/>
                          </a:ext>
                        </a:extLst>
                      </p:cNvPr>
                      <p:cNvPicPr/>
                      <p:nvPr/>
                    </p:nvPicPr>
                    <p:blipFill>
                      <a:blip r:embed="rId7"/>
                      <a:stretch>
                        <a:fillRect/>
                      </a:stretch>
                    </p:blipFill>
                    <p:spPr>
                      <a:xfrm>
                        <a:off x="6400006" y="3675446"/>
                        <a:ext cx="1677987" cy="146685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227E65B6-36B9-4DD9-990A-226BD005752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51857919"/>
      </p:ext>
    </p:extLst>
  </p:cSld>
  <p:clrMapOvr>
    <a:masterClrMapping/>
  </p:clrMapOvr>
  <mc:AlternateContent xmlns:mc="http://schemas.openxmlformats.org/markup-compatibility/2006" xmlns:p14="http://schemas.microsoft.com/office/powerpoint/2010/main">
    <mc:Choice Requires="p14">
      <p:transition spd="slow" p14:dur="2000" advTm="124182"/>
    </mc:Choice>
    <mc:Fallback xmlns="">
      <p:transition spd="slow" advTm="124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DAE1-DA22-4518-9940-4825E217CACA}"/>
              </a:ext>
            </a:extLst>
          </p:cNvPr>
          <p:cNvSpPr>
            <a:spLocks noGrp="1"/>
          </p:cNvSpPr>
          <p:nvPr>
            <p:ph type="title"/>
          </p:nvPr>
        </p:nvSpPr>
        <p:spPr/>
        <p:txBody>
          <a:bodyPr/>
          <a:lstStyle/>
          <a:p>
            <a:r>
              <a:rPr lang="en-US" dirty="0"/>
              <a:t>Ill-conditioned systems</a:t>
            </a:r>
          </a:p>
        </p:txBody>
      </p:sp>
      <p:sp>
        <p:nvSpPr>
          <p:cNvPr id="3" name="Content Placeholder 2">
            <a:extLst>
              <a:ext uri="{FF2B5EF4-FFF2-40B4-BE49-F238E27FC236}">
                <a16:creationId xmlns:a16="http://schemas.microsoft.com/office/drawing/2014/main" id="{F363EDAB-04F1-461F-9F4E-B9B45F4B7E2E}"/>
              </a:ext>
            </a:extLst>
          </p:cNvPr>
          <p:cNvSpPr>
            <a:spLocks noGrp="1"/>
          </p:cNvSpPr>
          <p:nvPr>
            <p:ph idx="1"/>
          </p:nvPr>
        </p:nvSpPr>
        <p:spPr/>
        <p:txBody>
          <a:bodyPr/>
          <a:lstStyle/>
          <a:p>
            <a:r>
              <a:rPr lang="en-US" dirty="0"/>
              <a:t>What is better to check are the singular values</a:t>
            </a:r>
          </a:p>
          <a:p>
            <a:pPr lvl="1"/>
            <a:r>
              <a:rPr lang="en-US" dirty="0"/>
              <a:t>Specifically, the ratio between the largest singular value</a:t>
            </a:r>
            <a:br>
              <a:rPr lang="en-US" dirty="0"/>
            </a:br>
            <a:r>
              <a:rPr lang="en-US" dirty="0"/>
              <a:t>and the smallest singular value</a:t>
            </a:r>
          </a:p>
          <a:p>
            <a:pPr lvl="2"/>
            <a:r>
              <a:rPr lang="en-US" dirty="0"/>
              <a:t>The largest singular value is the most a matrix stretches</a:t>
            </a:r>
            <a:br>
              <a:rPr lang="en-US" dirty="0"/>
            </a:br>
            <a:r>
              <a:rPr lang="en-US" dirty="0"/>
              <a:t>the norm of a vector</a:t>
            </a:r>
          </a:p>
          <a:p>
            <a:pPr lvl="2"/>
            <a:r>
              <a:rPr lang="en-US" dirty="0"/>
              <a:t>The smallest singular value is the least a matrix stretches</a:t>
            </a:r>
            <a:br>
              <a:rPr lang="en-US" dirty="0"/>
            </a:br>
            <a:r>
              <a:rPr lang="en-US" dirty="0"/>
              <a:t>the norm of a vector</a:t>
            </a:r>
          </a:p>
          <a:p>
            <a:pPr marL="800100" lvl="2" indent="0">
              <a:buNone/>
            </a:pPr>
            <a:r>
              <a:rPr lang="en-US" dirty="0">
                <a:latin typeface="Consolas" panose="020B0609020204030204" pitchFamily="49" charset="0"/>
              </a:rPr>
              <a:t>&gt;&gt; A = [4 -3 4; 2 4 3; 3 3 4];</a:t>
            </a:r>
          </a:p>
          <a:p>
            <a:pPr marL="800100" lvl="2" indent="0">
              <a:buNone/>
            </a:pPr>
            <a:r>
              <a:rPr lang="fr-FR" dirty="0">
                <a:latin typeface="Consolas" panose="020B0609020204030204" pitchFamily="49" charset="0"/>
              </a:rPr>
              <a:t>&gt;&gt; </a:t>
            </a:r>
            <a:r>
              <a:rPr lang="fr-FR" dirty="0" err="1">
                <a:latin typeface="Consolas" panose="020B0609020204030204" pitchFamily="49" charset="0"/>
              </a:rPr>
              <a:t>svd</a:t>
            </a:r>
            <a:r>
              <a:rPr lang="fr-FR" dirty="0">
                <a:latin typeface="Consolas" panose="020B0609020204030204" pitchFamily="49" charset="0"/>
              </a:rPr>
              <a:t>( A )</a:t>
            </a:r>
          </a:p>
          <a:p>
            <a:pPr marL="800100" lvl="2" indent="0">
              <a:buNone/>
            </a:pPr>
            <a:r>
              <a:rPr lang="fr-FR" dirty="0">
                <a:latin typeface="Consolas" panose="020B0609020204030204" pitchFamily="49" charset="0"/>
              </a:rPr>
              <a:t>    ans =</a:t>
            </a:r>
          </a:p>
          <a:p>
            <a:pPr marL="800100" lvl="2" indent="0">
              <a:buNone/>
            </a:pPr>
            <a:r>
              <a:rPr lang="fr-FR" dirty="0">
                <a:latin typeface="Consolas" panose="020B0609020204030204" pitchFamily="49" charset="0"/>
              </a:rPr>
              <a:t>        8.5702</a:t>
            </a:r>
          </a:p>
          <a:p>
            <a:pPr marL="800100" lvl="2" indent="0">
              <a:buNone/>
            </a:pPr>
            <a:r>
              <a:rPr lang="fr-FR" dirty="0">
                <a:latin typeface="Consolas" panose="020B0609020204030204" pitchFamily="49" charset="0"/>
              </a:rPr>
              <a:t>        5.5274</a:t>
            </a:r>
          </a:p>
          <a:p>
            <a:pPr marL="800100" lvl="2" indent="0">
              <a:buNone/>
            </a:pPr>
            <a:r>
              <a:rPr lang="fr-FR" dirty="0">
                <a:latin typeface="Consolas" panose="020B0609020204030204" pitchFamily="49" charset="0"/>
              </a:rPr>
              <a:t>        0.0211</a:t>
            </a:r>
            <a:endParaRPr lang="en-US" dirty="0">
              <a:latin typeface="Consolas" panose="020B0609020204030204" pitchFamily="49" charset="0"/>
            </a:endParaRPr>
          </a:p>
        </p:txBody>
      </p:sp>
      <p:sp>
        <p:nvSpPr>
          <p:cNvPr id="4" name="Footer Placeholder 3">
            <a:extLst>
              <a:ext uri="{FF2B5EF4-FFF2-40B4-BE49-F238E27FC236}">
                <a16:creationId xmlns:a16="http://schemas.microsoft.com/office/drawing/2014/main" id="{891BAE6B-6170-4514-8F15-5A4A6B1D9BBE}"/>
              </a:ext>
            </a:extLst>
          </p:cNvPr>
          <p:cNvSpPr>
            <a:spLocks noGrp="1"/>
          </p:cNvSpPr>
          <p:nvPr>
            <p:ph type="ftr" sz="quarter" idx="11"/>
          </p:nvPr>
        </p:nvSpPr>
        <p:spPr/>
        <p:txBody>
          <a:bodyPr/>
          <a:lstStyle/>
          <a:p>
            <a:r>
              <a:rPr lang="en-US"/>
              <a:t>Linear algebra</a:t>
            </a:r>
            <a:endParaRPr lang="en-CA" dirty="0"/>
          </a:p>
        </p:txBody>
      </p:sp>
      <p:sp>
        <p:nvSpPr>
          <p:cNvPr id="5" name="Slide Number Placeholder 4">
            <a:extLst>
              <a:ext uri="{FF2B5EF4-FFF2-40B4-BE49-F238E27FC236}">
                <a16:creationId xmlns:a16="http://schemas.microsoft.com/office/drawing/2014/main" id="{44E342E5-9ECD-41DA-8202-ACA44D08BED4}"/>
              </a:ext>
            </a:extLst>
          </p:cNvPr>
          <p:cNvSpPr>
            <a:spLocks noGrp="1"/>
          </p:cNvSpPr>
          <p:nvPr>
            <p:ph type="sldNum" sz="quarter" idx="12"/>
          </p:nvPr>
        </p:nvSpPr>
        <p:spPr/>
        <p:txBody>
          <a:bodyPr/>
          <a:lstStyle/>
          <a:p>
            <a:fld id="{42EF6DC8-DA9C-4533-8A40-BB00A2545AF8}" type="slidenum">
              <a:rPr lang="en-CA" smtClean="0"/>
              <a:pPr/>
              <a:t>44</a:t>
            </a:fld>
            <a:endParaRPr lang="en-CA"/>
          </a:p>
        </p:txBody>
      </p:sp>
      <p:graphicFrame>
        <p:nvGraphicFramePr>
          <p:cNvPr id="8" name="Object 7">
            <a:extLst>
              <a:ext uri="{FF2B5EF4-FFF2-40B4-BE49-F238E27FC236}">
                <a16:creationId xmlns:a16="http://schemas.microsoft.com/office/drawing/2014/main" id="{AF2ECC54-7155-475B-9BB1-08137B57C5F2}"/>
              </a:ext>
            </a:extLst>
          </p:cNvPr>
          <p:cNvGraphicFramePr>
            <a:graphicFrameLocks noChangeAspect="1"/>
          </p:cNvGraphicFramePr>
          <p:nvPr>
            <p:extLst>
              <p:ext uri="{D42A27DB-BD31-4B8C-83A1-F6EECF244321}">
                <p14:modId xmlns:p14="http://schemas.microsoft.com/office/powerpoint/2010/main" val="1761269696"/>
              </p:ext>
            </p:extLst>
          </p:nvPr>
        </p:nvGraphicFramePr>
        <p:xfrm>
          <a:off x="6235377" y="3943242"/>
          <a:ext cx="2362200" cy="1466850"/>
        </p:xfrm>
        <a:graphic>
          <a:graphicData uri="http://schemas.openxmlformats.org/presentationml/2006/ole">
            <mc:AlternateContent xmlns:mc="http://schemas.openxmlformats.org/markup-compatibility/2006">
              <mc:Choice xmlns:v="urn:schemas-microsoft-com:vml" Requires="v">
                <p:oleObj spid="_x0000_s38915" name="Equation" r:id="rId6" imgW="965160" imgH="596880" progId="Equation.DSMT4">
                  <p:embed/>
                </p:oleObj>
              </mc:Choice>
              <mc:Fallback>
                <p:oleObj name="Equation" r:id="rId6" imgW="965160" imgH="596880" progId="Equation.DSMT4">
                  <p:embed/>
                  <p:pic>
                    <p:nvPicPr>
                      <p:cNvPr id="12" name="Object 11">
                        <a:extLst>
                          <a:ext uri="{FF2B5EF4-FFF2-40B4-BE49-F238E27FC236}">
                            <a16:creationId xmlns:a16="http://schemas.microsoft.com/office/drawing/2014/main" id="{6FE32416-5D55-4221-8644-20983004FD3E}"/>
                          </a:ext>
                        </a:extLst>
                      </p:cNvPr>
                      <p:cNvPicPr/>
                      <p:nvPr/>
                    </p:nvPicPr>
                    <p:blipFill>
                      <a:blip r:embed="rId7"/>
                      <a:stretch>
                        <a:fillRect/>
                      </a:stretch>
                    </p:blipFill>
                    <p:spPr>
                      <a:xfrm>
                        <a:off x="6235377" y="3943242"/>
                        <a:ext cx="2362200" cy="146685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053C565C-D22D-4933-82BD-AFB3247E735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5715211"/>
      </p:ext>
    </p:extLst>
  </p:cSld>
  <p:clrMapOvr>
    <a:masterClrMapping/>
  </p:clrMapOvr>
  <mc:AlternateContent xmlns:mc="http://schemas.openxmlformats.org/markup-compatibility/2006" xmlns:p14="http://schemas.microsoft.com/office/powerpoint/2010/main">
    <mc:Choice Requires="p14">
      <p:transition spd="slow" p14:dur="2000" advTm="154574"/>
    </mc:Choice>
    <mc:Fallback xmlns="">
      <p:transition spd="slow" advTm="154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95AE-BAE7-4A3A-99CA-684C1FB7D6A6}"/>
              </a:ext>
            </a:extLst>
          </p:cNvPr>
          <p:cNvSpPr>
            <a:spLocks noGrp="1"/>
          </p:cNvSpPr>
          <p:nvPr>
            <p:ph type="title"/>
          </p:nvPr>
        </p:nvSpPr>
        <p:spPr/>
        <p:txBody>
          <a:bodyPr/>
          <a:lstStyle/>
          <a:p>
            <a:r>
              <a:rPr lang="en-US" dirty="0"/>
              <a:t>Ill-conditioned systems</a:t>
            </a:r>
          </a:p>
        </p:txBody>
      </p:sp>
      <p:sp>
        <p:nvSpPr>
          <p:cNvPr id="3" name="Content Placeholder 2">
            <a:extLst>
              <a:ext uri="{FF2B5EF4-FFF2-40B4-BE49-F238E27FC236}">
                <a16:creationId xmlns:a16="http://schemas.microsoft.com/office/drawing/2014/main" id="{C158FA66-72EB-496D-BE09-E2BC90BFDF44}"/>
              </a:ext>
            </a:extLst>
          </p:cNvPr>
          <p:cNvSpPr>
            <a:spLocks noGrp="1"/>
          </p:cNvSpPr>
          <p:nvPr>
            <p:ph idx="1"/>
          </p:nvPr>
        </p:nvSpPr>
        <p:spPr/>
        <p:txBody>
          <a:bodyPr/>
          <a:lstStyle/>
          <a:p>
            <a:r>
              <a:rPr lang="en-US" dirty="0"/>
              <a:t>Suppose a </a:t>
            </a:r>
            <a:r>
              <a:rPr lang="en-US" dirty="0">
                <a:latin typeface="Times New Roman" panose="02020603050405020304" pitchFamily="18" charset="0"/>
              </a:rPr>
              <a:t>3 × 3 </a:t>
            </a:r>
            <a:r>
              <a:rPr lang="en-US" dirty="0"/>
              <a:t>matrix </a:t>
            </a:r>
            <a:r>
              <a:rPr lang="en-US" i="1" dirty="0">
                <a:latin typeface="Times New Roman" panose="02020603050405020304" pitchFamily="18" charset="0"/>
              </a:rPr>
              <a:t>A</a:t>
            </a:r>
            <a:r>
              <a:rPr lang="en-US" dirty="0"/>
              <a:t> has </a:t>
            </a:r>
            <a:r>
              <a:rPr lang="en-US" dirty="0">
                <a:latin typeface="Times New Roman" panose="02020603050405020304" pitchFamily="18" charset="0"/>
              </a:rPr>
              <a:t>rank(</a:t>
            </a:r>
            <a:r>
              <a:rPr lang="en-US" i="1" dirty="0">
                <a:latin typeface="Times New Roman" panose="02020603050405020304" pitchFamily="18" charset="0"/>
              </a:rPr>
              <a:t>A</a:t>
            </a:r>
            <a:r>
              <a:rPr lang="en-US" dirty="0">
                <a:latin typeface="Times New Roman" panose="02020603050405020304" pitchFamily="18" charset="0"/>
              </a:rPr>
              <a:t>) = 2</a:t>
            </a:r>
          </a:p>
          <a:p>
            <a:pPr lvl="1"/>
            <a:r>
              <a:rPr lang="en-US" dirty="0"/>
              <a:t>The matrix is not invertible</a:t>
            </a:r>
          </a:p>
          <a:p>
            <a:pPr lvl="1"/>
            <a:r>
              <a:rPr lang="en-US" dirty="0"/>
              <a:t>The image of the unit sphere will be an ellipse centered at the origin on a plane passing through the origin</a:t>
            </a:r>
          </a:p>
          <a:p>
            <a:pPr lvl="1"/>
            <a:endParaRPr lang="en-US" dirty="0"/>
          </a:p>
          <a:p>
            <a:r>
              <a:rPr lang="en-US" dirty="0"/>
              <a:t>Suppose now </a:t>
            </a:r>
            <a:r>
              <a:rPr lang="en-US" dirty="0">
                <a:latin typeface="Times New Roman" panose="02020603050405020304" pitchFamily="18" charset="0"/>
              </a:rPr>
              <a:t>3 × 3 </a:t>
            </a:r>
            <a:r>
              <a:rPr lang="en-US" dirty="0"/>
              <a:t>matrix </a:t>
            </a:r>
            <a:r>
              <a:rPr lang="en-US" i="1" dirty="0">
                <a:latin typeface="Times New Roman" panose="02020603050405020304" pitchFamily="18" charset="0"/>
              </a:rPr>
              <a:t>A</a:t>
            </a:r>
            <a:r>
              <a:rPr lang="en-US" dirty="0"/>
              <a:t> has </a:t>
            </a:r>
            <a:r>
              <a:rPr lang="en-US" dirty="0">
                <a:latin typeface="Times New Roman" panose="02020603050405020304" pitchFamily="18" charset="0"/>
              </a:rPr>
              <a:t>rank(</a:t>
            </a:r>
            <a:r>
              <a:rPr lang="en-US" i="1" dirty="0">
                <a:latin typeface="Times New Roman" panose="02020603050405020304" pitchFamily="18" charset="0"/>
              </a:rPr>
              <a:t>A</a:t>
            </a:r>
            <a:r>
              <a:rPr lang="en-US" dirty="0">
                <a:latin typeface="Times New Roman" panose="02020603050405020304" pitchFamily="18" charset="0"/>
              </a:rPr>
              <a:t>) = 3</a:t>
            </a:r>
            <a:r>
              <a:rPr lang="en-US" dirty="0"/>
              <a:t>, but where the image of the unit sphere is now pancake shaped </a:t>
            </a:r>
          </a:p>
          <a:p>
            <a:pPr lvl="1"/>
            <a:r>
              <a:rPr lang="en-US" dirty="0"/>
              <a:t>In our example,</a:t>
            </a:r>
          </a:p>
          <a:p>
            <a:pPr lvl="2"/>
            <a:r>
              <a:rPr lang="en-US" dirty="0"/>
              <a:t>The sphere is stretched by a factor of almost 10</a:t>
            </a:r>
          </a:p>
          <a:p>
            <a:pPr lvl="2"/>
            <a:r>
              <a:rPr lang="en-US" dirty="0"/>
              <a:t>In another perpendicular direction by a factor of 5</a:t>
            </a:r>
          </a:p>
          <a:p>
            <a:pPr lvl="2"/>
            <a:r>
              <a:rPr lang="en-US" dirty="0"/>
              <a:t>In another perpendicular direction it is shrunk by a factor of 50</a:t>
            </a:r>
          </a:p>
          <a:p>
            <a:pPr lvl="1"/>
            <a:r>
              <a:rPr lang="en-US" dirty="0"/>
              <a:t>The matrix is invertible, but it is close to a matrix that is not</a:t>
            </a:r>
          </a:p>
          <a:p>
            <a:pPr lvl="1"/>
            <a:endParaRPr lang="en-US" dirty="0"/>
          </a:p>
        </p:txBody>
      </p:sp>
      <p:sp>
        <p:nvSpPr>
          <p:cNvPr id="4" name="Footer Placeholder 3">
            <a:extLst>
              <a:ext uri="{FF2B5EF4-FFF2-40B4-BE49-F238E27FC236}">
                <a16:creationId xmlns:a16="http://schemas.microsoft.com/office/drawing/2014/main" id="{8ADFA094-4016-4AF5-B17D-AE8C28EC4627}"/>
              </a:ext>
            </a:extLst>
          </p:cNvPr>
          <p:cNvSpPr>
            <a:spLocks noGrp="1"/>
          </p:cNvSpPr>
          <p:nvPr>
            <p:ph type="ftr" sz="quarter" idx="11"/>
          </p:nvPr>
        </p:nvSpPr>
        <p:spPr/>
        <p:txBody>
          <a:bodyPr/>
          <a:lstStyle/>
          <a:p>
            <a:r>
              <a:rPr lang="en-US"/>
              <a:t>Linear algebra</a:t>
            </a:r>
            <a:endParaRPr lang="en-CA" dirty="0"/>
          </a:p>
        </p:txBody>
      </p:sp>
      <p:sp>
        <p:nvSpPr>
          <p:cNvPr id="5" name="Slide Number Placeholder 4">
            <a:extLst>
              <a:ext uri="{FF2B5EF4-FFF2-40B4-BE49-F238E27FC236}">
                <a16:creationId xmlns:a16="http://schemas.microsoft.com/office/drawing/2014/main" id="{B69565C0-821E-43D3-B421-B89D065393BE}"/>
              </a:ext>
            </a:extLst>
          </p:cNvPr>
          <p:cNvSpPr>
            <a:spLocks noGrp="1"/>
          </p:cNvSpPr>
          <p:nvPr>
            <p:ph type="sldNum" sz="quarter" idx="12"/>
          </p:nvPr>
        </p:nvSpPr>
        <p:spPr/>
        <p:txBody>
          <a:bodyPr/>
          <a:lstStyle/>
          <a:p>
            <a:fld id="{42EF6DC8-DA9C-4533-8A40-BB00A2545AF8}" type="slidenum">
              <a:rPr lang="en-CA" smtClean="0"/>
              <a:pPr/>
              <a:t>45</a:t>
            </a:fld>
            <a:endParaRPr lang="en-CA"/>
          </a:p>
        </p:txBody>
      </p:sp>
      <p:pic>
        <p:nvPicPr>
          <p:cNvPr id="6" name="Audio 5">
            <a:hlinkClick r:id="" action="ppaction://media"/>
            <a:extLst>
              <a:ext uri="{FF2B5EF4-FFF2-40B4-BE49-F238E27FC236}">
                <a16:creationId xmlns:a16="http://schemas.microsoft.com/office/drawing/2014/main" id="{01862326-CC4A-4FFE-B9AA-1246899A329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61186092"/>
      </p:ext>
    </p:extLst>
  </p:cSld>
  <p:clrMapOvr>
    <a:masterClrMapping/>
  </p:clrMapOvr>
  <mc:AlternateContent xmlns:mc="http://schemas.openxmlformats.org/markup-compatibility/2006" xmlns:p14="http://schemas.microsoft.com/office/powerpoint/2010/main">
    <mc:Choice Requires="p14">
      <p:transition spd="slow" p14:dur="2000" advTm="114754"/>
    </mc:Choice>
    <mc:Fallback xmlns="">
      <p:transition spd="slow" advTm="114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E30ED2A-DC9A-4A66-9C4F-00D03CBEA819}"/>
              </a:ext>
            </a:extLst>
          </p:cNvPr>
          <p:cNvSpPr/>
          <p:nvPr/>
        </p:nvSpPr>
        <p:spPr>
          <a:xfrm>
            <a:off x="4343809" y="3527359"/>
            <a:ext cx="3521113" cy="3228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9C0694-5D8E-4EFC-B58E-5B866C2CF0FA}"/>
              </a:ext>
            </a:extLst>
          </p:cNvPr>
          <p:cNvSpPr/>
          <p:nvPr/>
        </p:nvSpPr>
        <p:spPr>
          <a:xfrm>
            <a:off x="536537" y="3527359"/>
            <a:ext cx="3521113" cy="3228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C06BB5-652A-4A33-B6CA-B57B48632C5E}"/>
              </a:ext>
            </a:extLst>
          </p:cNvPr>
          <p:cNvSpPr>
            <a:spLocks noGrp="1"/>
          </p:cNvSpPr>
          <p:nvPr>
            <p:ph type="title"/>
          </p:nvPr>
        </p:nvSpPr>
        <p:spPr/>
        <p:txBody>
          <a:bodyPr/>
          <a:lstStyle/>
          <a:p>
            <a:r>
              <a:rPr lang="en-US" dirty="0"/>
              <a:t>Ill-conditioned Systems</a:t>
            </a:r>
          </a:p>
        </p:txBody>
      </p:sp>
      <p:sp>
        <p:nvSpPr>
          <p:cNvPr id="3" name="Content Placeholder 2">
            <a:extLst>
              <a:ext uri="{FF2B5EF4-FFF2-40B4-BE49-F238E27FC236}">
                <a16:creationId xmlns:a16="http://schemas.microsoft.com/office/drawing/2014/main" id="{BEEBA79C-14B1-4691-8466-E01D54FAE174}"/>
              </a:ext>
            </a:extLst>
          </p:cNvPr>
          <p:cNvSpPr>
            <a:spLocks noGrp="1"/>
          </p:cNvSpPr>
          <p:nvPr>
            <p:ph idx="1"/>
          </p:nvPr>
        </p:nvSpPr>
        <p:spPr/>
        <p:txBody>
          <a:bodyPr/>
          <a:lstStyle/>
          <a:p>
            <a:r>
              <a:rPr lang="en-US" dirty="0"/>
              <a:t>This matrix is not invertible, and the image of the unit sphere is an ellipse in </a:t>
            </a:r>
            <a:r>
              <a:rPr lang="en-US" b="1" dirty="0">
                <a:latin typeface="Times New Roman" panose="02020603050405020304" pitchFamily="18" charset="0"/>
              </a:rPr>
              <a:t>R</a:t>
            </a:r>
            <a:r>
              <a:rPr lang="en-US" baseline="30000" dirty="0">
                <a:latin typeface="Times New Roman" panose="02020603050405020304" pitchFamily="18" charset="0"/>
              </a:rPr>
              <a:t>3</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53B37965-FD26-43CD-BE6B-FEED09D1EB27}"/>
              </a:ext>
            </a:extLst>
          </p:cNvPr>
          <p:cNvSpPr>
            <a:spLocks noGrp="1"/>
          </p:cNvSpPr>
          <p:nvPr>
            <p:ph type="ftr" sz="quarter" idx="11"/>
          </p:nvPr>
        </p:nvSpPr>
        <p:spPr/>
        <p:txBody>
          <a:bodyPr/>
          <a:lstStyle/>
          <a:p>
            <a:r>
              <a:rPr lang="en-US"/>
              <a:t>Linear algebra</a:t>
            </a:r>
            <a:endParaRPr lang="en-CA" dirty="0"/>
          </a:p>
        </p:txBody>
      </p:sp>
      <p:sp>
        <p:nvSpPr>
          <p:cNvPr id="5" name="Slide Number Placeholder 4">
            <a:extLst>
              <a:ext uri="{FF2B5EF4-FFF2-40B4-BE49-F238E27FC236}">
                <a16:creationId xmlns:a16="http://schemas.microsoft.com/office/drawing/2014/main" id="{62217109-54E0-46A1-97B0-37DB93636161}"/>
              </a:ext>
            </a:extLst>
          </p:cNvPr>
          <p:cNvSpPr>
            <a:spLocks noGrp="1"/>
          </p:cNvSpPr>
          <p:nvPr>
            <p:ph type="sldNum" sz="quarter" idx="12"/>
          </p:nvPr>
        </p:nvSpPr>
        <p:spPr/>
        <p:txBody>
          <a:bodyPr/>
          <a:lstStyle/>
          <a:p>
            <a:fld id="{42EF6DC8-DA9C-4533-8A40-BB00A2545AF8}" type="slidenum">
              <a:rPr lang="en-CA" smtClean="0"/>
              <a:pPr/>
              <a:t>46</a:t>
            </a:fld>
            <a:endParaRPr lang="en-CA"/>
          </a:p>
        </p:txBody>
      </p:sp>
      <p:graphicFrame>
        <p:nvGraphicFramePr>
          <p:cNvPr id="7" name="Object 6">
            <a:extLst>
              <a:ext uri="{FF2B5EF4-FFF2-40B4-BE49-F238E27FC236}">
                <a16:creationId xmlns:a16="http://schemas.microsoft.com/office/drawing/2014/main" id="{9CFA9073-AB49-4027-A288-6559BCC63B3A}"/>
              </a:ext>
            </a:extLst>
          </p:cNvPr>
          <p:cNvGraphicFramePr>
            <a:graphicFrameLocks noChangeAspect="1"/>
          </p:cNvGraphicFramePr>
          <p:nvPr>
            <p:extLst>
              <p:ext uri="{D42A27DB-BD31-4B8C-83A1-F6EECF244321}">
                <p14:modId xmlns:p14="http://schemas.microsoft.com/office/powerpoint/2010/main" val="3650032374"/>
              </p:ext>
            </p:extLst>
          </p:nvPr>
        </p:nvGraphicFramePr>
        <p:xfrm>
          <a:off x="3225641" y="2033034"/>
          <a:ext cx="2705100" cy="1466850"/>
        </p:xfrm>
        <a:graphic>
          <a:graphicData uri="http://schemas.openxmlformats.org/presentationml/2006/ole">
            <mc:AlternateContent xmlns:mc="http://schemas.openxmlformats.org/markup-compatibility/2006">
              <mc:Choice xmlns:v="urn:schemas-microsoft-com:vml" Requires="v">
                <p:oleObj spid="_x0000_s39939" name="Equation" r:id="rId6" imgW="1104840" imgH="596880" progId="Equation.DSMT4">
                  <p:embed/>
                </p:oleObj>
              </mc:Choice>
              <mc:Fallback>
                <p:oleObj name="Equation" r:id="rId6" imgW="1104840" imgH="596880" progId="Equation.DSMT4">
                  <p:embed/>
                  <p:pic>
                    <p:nvPicPr>
                      <p:cNvPr id="7" name="Object 6">
                        <a:extLst>
                          <a:ext uri="{FF2B5EF4-FFF2-40B4-BE49-F238E27FC236}">
                            <a16:creationId xmlns:a16="http://schemas.microsoft.com/office/drawing/2014/main" id="{9CFA9073-AB49-4027-A288-6559BCC63B3A}"/>
                          </a:ext>
                        </a:extLst>
                      </p:cNvPr>
                      <p:cNvPicPr/>
                      <p:nvPr/>
                    </p:nvPicPr>
                    <p:blipFill>
                      <a:blip r:embed="rId7"/>
                      <a:stretch>
                        <a:fillRect/>
                      </a:stretch>
                    </p:blipFill>
                    <p:spPr>
                      <a:xfrm>
                        <a:off x="3225641" y="2033034"/>
                        <a:ext cx="2705100" cy="1466850"/>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7E9E3C77-0E59-439E-BA9A-0F5987B10F06}"/>
              </a:ext>
            </a:extLst>
          </p:cNvPr>
          <p:cNvPicPr>
            <a:picLocks noChangeAspect="1"/>
          </p:cNvPicPr>
          <p:nvPr/>
        </p:nvPicPr>
        <p:blipFill rotWithShape="1">
          <a:blip r:embed="rId8"/>
          <a:srcRect l="8857" t="14342" r="13657" b="10914"/>
          <a:stretch/>
        </p:blipFill>
        <p:spPr>
          <a:xfrm>
            <a:off x="4535413" y="3654942"/>
            <a:ext cx="3099827" cy="2990134"/>
          </a:xfrm>
          <a:prstGeom prst="rect">
            <a:avLst/>
          </a:prstGeom>
        </p:spPr>
      </p:pic>
      <p:pic>
        <p:nvPicPr>
          <p:cNvPr id="10" name="Picture 9">
            <a:extLst>
              <a:ext uri="{FF2B5EF4-FFF2-40B4-BE49-F238E27FC236}">
                <a16:creationId xmlns:a16="http://schemas.microsoft.com/office/drawing/2014/main" id="{8ABD6D62-81B2-4A11-B2C1-73DF33E61D9F}"/>
              </a:ext>
            </a:extLst>
          </p:cNvPr>
          <p:cNvPicPr>
            <a:picLocks noChangeAspect="1"/>
          </p:cNvPicPr>
          <p:nvPr/>
        </p:nvPicPr>
        <p:blipFill rotWithShape="1">
          <a:blip r:embed="rId9"/>
          <a:srcRect l="6921" t="14384" r="8534" b="9547"/>
          <a:stretch/>
        </p:blipFill>
        <p:spPr>
          <a:xfrm>
            <a:off x="593687" y="3678334"/>
            <a:ext cx="3382223" cy="3043141"/>
          </a:xfrm>
          <a:prstGeom prst="rect">
            <a:avLst/>
          </a:prstGeom>
        </p:spPr>
      </p:pic>
      <p:cxnSp>
        <p:nvCxnSpPr>
          <p:cNvPr id="12" name="Straight Arrow Connector 11">
            <a:extLst>
              <a:ext uri="{FF2B5EF4-FFF2-40B4-BE49-F238E27FC236}">
                <a16:creationId xmlns:a16="http://schemas.microsoft.com/office/drawing/2014/main" id="{545C3FAB-5DD5-41AD-847C-1199FD32B03A}"/>
              </a:ext>
            </a:extLst>
          </p:cNvPr>
          <p:cNvCxnSpPr/>
          <p:nvPr/>
        </p:nvCxnSpPr>
        <p:spPr>
          <a:xfrm>
            <a:off x="1485900" y="4537710"/>
            <a:ext cx="4526280" cy="6337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E24B05B-6C56-4B2D-8638-84AF858A3A04}"/>
              </a:ext>
            </a:extLst>
          </p:cNvPr>
          <p:cNvCxnSpPr>
            <a:cxnSpLocks/>
          </p:cNvCxnSpPr>
          <p:nvPr/>
        </p:nvCxnSpPr>
        <p:spPr>
          <a:xfrm flipV="1">
            <a:off x="3225641" y="5171490"/>
            <a:ext cx="2786539" cy="3997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Audio 16">
            <a:hlinkClick r:id="" action="ppaction://media"/>
            <a:extLst>
              <a:ext uri="{FF2B5EF4-FFF2-40B4-BE49-F238E27FC236}">
                <a16:creationId xmlns:a16="http://schemas.microsoft.com/office/drawing/2014/main" id="{116F1E94-B174-496F-BE7E-59C12FED218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0642224"/>
      </p:ext>
    </p:extLst>
  </p:cSld>
  <p:clrMapOvr>
    <a:masterClrMapping/>
  </p:clrMapOvr>
  <mc:AlternateContent xmlns:mc="http://schemas.openxmlformats.org/markup-compatibility/2006" xmlns:p14="http://schemas.microsoft.com/office/powerpoint/2010/main">
    <mc:Choice Requires="p14">
      <p:transition spd="slow" p14:dur="2000" advTm="44805"/>
    </mc:Choice>
    <mc:Fallback xmlns="">
      <p:transition spd="slow" advTm="44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910AABB-A160-4AD5-9D06-56DA244B0B17}"/>
              </a:ext>
            </a:extLst>
          </p:cNvPr>
          <p:cNvSpPr/>
          <p:nvPr/>
        </p:nvSpPr>
        <p:spPr>
          <a:xfrm>
            <a:off x="4343809" y="3527359"/>
            <a:ext cx="3521113" cy="3228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250C30C-51EA-4073-ABDF-A355FF118665}"/>
              </a:ext>
            </a:extLst>
          </p:cNvPr>
          <p:cNvSpPr/>
          <p:nvPr/>
        </p:nvSpPr>
        <p:spPr>
          <a:xfrm>
            <a:off x="536537" y="3527359"/>
            <a:ext cx="3521113" cy="3228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F15F36-BC64-4755-9883-C5AAFC688590}"/>
              </a:ext>
            </a:extLst>
          </p:cNvPr>
          <p:cNvPicPr>
            <a:picLocks noChangeAspect="1"/>
          </p:cNvPicPr>
          <p:nvPr/>
        </p:nvPicPr>
        <p:blipFill rotWithShape="1">
          <a:blip r:embed="rId6"/>
          <a:srcRect l="6921" t="14384" r="8534" b="9547"/>
          <a:stretch/>
        </p:blipFill>
        <p:spPr>
          <a:xfrm>
            <a:off x="593687" y="3678334"/>
            <a:ext cx="3382223" cy="3043141"/>
          </a:xfrm>
          <a:prstGeom prst="rect">
            <a:avLst/>
          </a:prstGeom>
        </p:spPr>
      </p:pic>
      <p:sp>
        <p:nvSpPr>
          <p:cNvPr id="2" name="Title 1">
            <a:extLst>
              <a:ext uri="{FF2B5EF4-FFF2-40B4-BE49-F238E27FC236}">
                <a16:creationId xmlns:a16="http://schemas.microsoft.com/office/drawing/2014/main" id="{9CC06BB5-652A-4A33-B6CA-B57B48632C5E}"/>
              </a:ext>
            </a:extLst>
          </p:cNvPr>
          <p:cNvSpPr>
            <a:spLocks noGrp="1"/>
          </p:cNvSpPr>
          <p:nvPr>
            <p:ph type="title"/>
          </p:nvPr>
        </p:nvSpPr>
        <p:spPr/>
        <p:txBody>
          <a:bodyPr/>
          <a:lstStyle/>
          <a:p>
            <a:r>
              <a:rPr lang="en-US" dirty="0"/>
              <a:t>Ill-conditioned Systems</a:t>
            </a:r>
          </a:p>
        </p:txBody>
      </p:sp>
      <p:sp>
        <p:nvSpPr>
          <p:cNvPr id="3" name="Content Placeholder 2">
            <a:extLst>
              <a:ext uri="{FF2B5EF4-FFF2-40B4-BE49-F238E27FC236}">
                <a16:creationId xmlns:a16="http://schemas.microsoft.com/office/drawing/2014/main" id="{BEEBA79C-14B1-4691-8466-E01D54FAE174}"/>
              </a:ext>
            </a:extLst>
          </p:cNvPr>
          <p:cNvSpPr>
            <a:spLocks noGrp="1"/>
          </p:cNvSpPr>
          <p:nvPr>
            <p:ph idx="1"/>
          </p:nvPr>
        </p:nvSpPr>
        <p:spPr/>
        <p:txBody>
          <a:bodyPr/>
          <a:lstStyle/>
          <a:p>
            <a:r>
              <a:rPr lang="en-US" dirty="0"/>
              <a:t>This matrix is invertible, but very close to the previous matrix</a:t>
            </a:r>
          </a:p>
          <a:p>
            <a:endParaRPr lang="en-US" dirty="0"/>
          </a:p>
          <a:p>
            <a:endParaRPr lang="en-US" dirty="0"/>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53B37965-FD26-43CD-BE6B-FEED09D1EB27}"/>
              </a:ext>
            </a:extLst>
          </p:cNvPr>
          <p:cNvSpPr>
            <a:spLocks noGrp="1"/>
          </p:cNvSpPr>
          <p:nvPr>
            <p:ph type="ftr" sz="quarter" idx="11"/>
          </p:nvPr>
        </p:nvSpPr>
        <p:spPr/>
        <p:txBody>
          <a:bodyPr/>
          <a:lstStyle/>
          <a:p>
            <a:r>
              <a:rPr lang="en-US"/>
              <a:t>Linear algebra</a:t>
            </a:r>
            <a:endParaRPr lang="en-CA" dirty="0"/>
          </a:p>
        </p:txBody>
      </p:sp>
      <p:sp>
        <p:nvSpPr>
          <p:cNvPr id="5" name="Slide Number Placeholder 4">
            <a:extLst>
              <a:ext uri="{FF2B5EF4-FFF2-40B4-BE49-F238E27FC236}">
                <a16:creationId xmlns:a16="http://schemas.microsoft.com/office/drawing/2014/main" id="{62217109-54E0-46A1-97B0-37DB93636161}"/>
              </a:ext>
            </a:extLst>
          </p:cNvPr>
          <p:cNvSpPr>
            <a:spLocks noGrp="1"/>
          </p:cNvSpPr>
          <p:nvPr>
            <p:ph type="sldNum" sz="quarter" idx="12"/>
          </p:nvPr>
        </p:nvSpPr>
        <p:spPr/>
        <p:txBody>
          <a:bodyPr/>
          <a:lstStyle/>
          <a:p>
            <a:fld id="{42EF6DC8-DA9C-4533-8A40-BB00A2545AF8}" type="slidenum">
              <a:rPr lang="en-CA" smtClean="0"/>
              <a:pPr/>
              <a:t>47</a:t>
            </a:fld>
            <a:endParaRPr lang="en-CA"/>
          </a:p>
        </p:txBody>
      </p:sp>
      <p:graphicFrame>
        <p:nvGraphicFramePr>
          <p:cNvPr id="6" name="Object 5">
            <a:extLst>
              <a:ext uri="{FF2B5EF4-FFF2-40B4-BE49-F238E27FC236}">
                <a16:creationId xmlns:a16="http://schemas.microsoft.com/office/drawing/2014/main" id="{A9214F6B-228F-430D-9571-0A39B8AF5337}"/>
              </a:ext>
            </a:extLst>
          </p:cNvPr>
          <p:cNvGraphicFramePr>
            <a:graphicFrameLocks noChangeAspect="1"/>
          </p:cNvGraphicFramePr>
          <p:nvPr>
            <p:extLst>
              <p:ext uri="{D42A27DB-BD31-4B8C-83A1-F6EECF244321}">
                <p14:modId xmlns:p14="http://schemas.microsoft.com/office/powerpoint/2010/main" val="3001608637"/>
              </p:ext>
            </p:extLst>
          </p:nvPr>
        </p:nvGraphicFramePr>
        <p:xfrm>
          <a:off x="3225641" y="2026219"/>
          <a:ext cx="2362200" cy="1466850"/>
        </p:xfrm>
        <a:graphic>
          <a:graphicData uri="http://schemas.openxmlformats.org/presentationml/2006/ole">
            <mc:AlternateContent xmlns:mc="http://schemas.openxmlformats.org/markup-compatibility/2006">
              <mc:Choice xmlns:v="urn:schemas-microsoft-com:vml" Requires="v">
                <p:oleObj spid="_x0000_s40963" name="Equation" r:id="rId7" imgW="965160" imgH="596880" progId="Equation.DSMT4">
                  <p:embed/>
                </p:oleObj>
              </mc:Choice>
              <mc:Fallback>
                <p:oleObj name="Equation" r:id="rId7" imgW="965160" imgH="596880" progId="Equation.DSMT4">
                  <p:embed/>
                  <p:pic>
                    <p:nvPicPr>
                      <p:cNvPr id="12" name="Object 11">
                        <a:extLst>
                          <a:ext uri="{FF2B5EF4-FFF2-40B4-BE49-F238E27FC236}">
                            <a16:creationId xmlns:a16="http://schemas.microsoft.com/office/drawing/2014/main" id="{6FE32416-5D55-4221-8644-20983004FD3E}"/>
                          </a:ext>
                        </a:extLst>
                      </p:cNvPr>
                      <p:cNvPicPr/>
                      <p:nvPr/>
                    </p:nvPicPr>
                    <p:blipFill>
                      <a:blip r:embed="rId8"/>
                      <a:stretch>
                        <a:fillRect/>
                      </a:stretch>
                    </p:blipFill>
                    <p:spPr>
                      <a:xfrm>
                        <a:off x="3225641" y="2026219"/>
                        <a:ext cx="2362200" cy="1466850"/>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A79D0AEE-4217-495D-8749-290043FA6536}"/>
              </a:ext>
            </a:extLst>
          </p:cNvPr>
          <p:cNvPicPr>
            <a:picLocks noChangeAspect="1"/>
          </p:cNvPicPr>
          <p:nvPr/>
        </p:nvPicPr>
        <p:blipFill rotWithShape="1">
          <a:blip r:embed="rId9"/>
          <a:srcRect l="8706" t="14000" r="12971" b="9547"/>
          <a:stretch/>
        </p:blipFill>
        <p:spPr>
          <a:xfrm>
            <a:off x="4537710" y="3642239"/>
            <a:ext cx="3133312" cy="3058502"/>
          </a:xfrm>
          <a:prstGeom prst="rect">
            <a:avLst/>
          </a:prstGeom>
        </p:spPr>
      </p:pic>
      <p:cxnSp>
        <p:nvCxnSpPr>
          <p:cNvPr id="13" name="Straight Arrow Connector 12">
            <a:extLst>
              <a:ext uri="{FF2B5EF4-FFF2-40B4-BE49-F238E27FC236}">
                <a16:creationId xmlns:a16="http://schemas.microsoft.com/office/drawing/2014/main" id="{781A5481-23FB-44A4-BE94-37EEDA64F9A0}"/>
              </a:ext>
            </a:extLst>
          </p:cNvPr>
          <p:cNvCxnSpPr/>
          <p:nvPr/>
        </p:nvCxnSpPr>
        <p:spPr>
          <a:xfrm>
            <a:off x="1485900" y="4537710"/>
            <a:ext cx="4526280" cy="6337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4B04B9B-EB64-4362-BFE7-11268B2B0BA1}"/>
              </a:ext>
            </a:extLst>
          </p:cNvPr>
          <p:cNvCxnSpPr>
            <a:cxnSpLocks/>
          </p:cNvCxnSpPr>
          <p:nvPr/>
        </p:nvCxnSpPr>
        <p:spPr>
          <a:xfrm flipV="1">
            <a:off x="3225641" y="5199904"/>
            <a:ext cx="2786539" cy="3712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Audio 23">
            <a:hlinkClick r:id="" action="ppaction://media"/>
            <a:extLst>
              <a:ext uri="{FF2B5EF4-FFF2-40B4-BE49-F238E27FC236}">
                <a16:creationId xmlns:a16="http://schemas.microsoft.com/office/drawing/2014/main" id="{B62325B8-4490-45FA-86A5-AF83ED6AC57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95033376"/>
      </p:ext>
    </p:extLst>
  </p:cSld>
  <p:clrMapOvr>
    <a:masterClrMapping/>
  </p:clrMapOvr>
  <mc:AlternateContent xmlns:mc="http://schemas.openxmlformats.org/markup-compatibility/2006" xmlns:p14="http://schemas.microsoft.com/office/powerpoint/2010/main">
    <mc:Choice Requires="p14">
      <p:transition spd="slow" p14:dur="2000" advTm="48289"/>
    </mc:Choice>
    <mc:Fallback xmlns="">
      <p:transition spd="slow" advTm="48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DAE1-DA22-4518-9940-4825E217CACA}"/>
              </a:ext>
            </a:extLst>
          </p:cNvPr>
          <p:cNvSpPr>
            <a:spLocks noGrp="1"/>
          </p:cNvSpPr>
          <p:nvPr>
            <p:ph type="title"/>
          </p:nvPr>
        </p:nvSpPr>
        <p:spPr/>
        <p:txBody>
          <a:bodyPr/>
          <a:lstStyle/>
          <a:p>
            <a:r>
              <a:rPr lang="en-US" dirty="0"/>
              <a:t>Ill-conditioned systems</a:t>
            </a:r>
          </a:p>
        </p:txBody>
      </p:sp>
      <p:sp>
        <p:nvSpPr>
          <p:cNvPr id="3" name="Content Placeholder 2">
            <a:extLst>
              <a:ext uri="{FF2B5EF4-FFF2-40B4-BE49-F238E27FC236}">
                <a16:creationId xmlns:a16="http://schemas.microsoft.com/office/drawing/2014/main" id="{F363EDAB-04F1-461F-9F4E-B9B45F4B7E2E}"/>
              </a:ext>
            </a:extLst>
          </p:cNvPr>
          <p:cNvSpPr>
            <a:spLocks noGrp="1"/>
          </p:cNvSpPr>
          <p:nvPr>
            <p:ph idx="1"/>
          </p:nvPr>
        </p:nvSpPr>
        <p:spPr/>
        <p:txBody>
          <a:bodyPr/>
          <a:lstStyle/>
          <a:p>
            <a:r>
              <a:rPr lang="en-US" dirty="0"/>
              <a:t>This ratio between the largest and smallest stretch is called the </a:t>
            </a:r>
            <a:r>
              <a:rPr lang="en-US" i="1" dirty="0"/>
              <a:t>condition number</a:t>
            </a:r>
            <a:r>
              <a:rPr lang="en-US" dirty="0"/>
              <a:t> and it describes the maximum increase in the relative error when solving a system of linear equations</a:t>
            </a:r>
          </a:p>
          <a:p>
            <a:pPr marL="800100" lvl="2" indent="0">
              <a:buNone/>
            </a:pPr>
            <a:r>
              <a:rPr lang="en-US" dirty="0">
                <a:latin typeface="Consolas" panose="020B0609020204030204" pitchFamily="49" charset="0"/>
              </a:rPr>
              <a:t>&gt;&gt; A = [4 -3 4; 2 4 3; 3 3 4];</a:t>
            </a:r>
          </a:p>
          <a:p>
            <a:pPr marL="800100" lvl="2" indent="0">
              <a:buNone/>
            </a:pPr>
            <a:r>
              <a:rPr lang="fr-FR" dirty="0">
                <a:latin typeface="Consolas" panose="020B0609020204030204" pitchFamily="49" charset="0"/>
              </a:rPr>
              <a:t>&gt;&gt; </a:t>
            </a:r>
            <a:r>
              <a:rPr lang="fr-FR" dirty="0" err="1">
                <a:latin typeface="Consolas" panose="020B0609020204030204" pitchFamily="49" charset="0"/>
              </a:rPr>
              <a:t>cond</a:t>
            </a:r>
            <a:r>
              <a:rPr lang="fr-FR" dirty="0">
                <a:latin typeface="Consolas" panose="020B0609020204030204" pitchFamily="49" charset="0"/>
              </a:rPr>
              <a:t>( A )</a:t>
            </a:r>
          </a:p>
          <a:p>
            <a:pPr marL="800100" lvl="2" indent="0">
              <a:buNone/>
            </a:pPr>
            <a:r>
              <a:rPr lang="fr-FR" dirty="0">
                <a:latin typeface="Consolas" panose="020B0609020204030204" pitchFamily="49" charset="0"/>
              </a:rPr>
              <a:t>    ans =</a:t>
            </a:r>
          </a:p>
          <a:p>
            <a:pPr marL="800100" lvl="2" indent="0">
              <a:buNone/>
            </a:pPr>
            <a:r>
              <a:rPr lang="fr-FR" dirty="0">
                <a:latin typeface="Consolas" panose="020B0609020204030204" pitchFamily="49" charset="0"/>
              </a:rPr>
              <a:t>        405.9726</a:t>
            </a:r>
          </a:p>
          <a:p>
            <a:pPr marL="800100" lvl="2" indent="0">
              <a:buNone/>
            </a:pPr>
            <a:r>
              <a:rPr lang="fr-FR" dirty="0">
                <a:latin typeface="Consolas" panose="020B0609020204030204" pitchFamily="49" charset="0"/>
              </a:rPr>
              <a:t>&gt;&gt; format </a:t>
            </a:r>
            <a:r>
              <a:rPr lang="fr-FR" dirty="0" err="1">
                <a:latin typeface="Consolas" panose="020B0609020204030204" pitchFamily="49" charset="0"/>
              </a:rPr>
              <a:t>hex</a:t>
            </a:r>
            <a:endParaRPr lang="fr-FR" dirty="0">
              <a:latin typeface="Consolas" panose="020B0609020204030204" pitchFamily="49" charset="0"/>
            </a:endParaRPr>
          </a:p>
          <a:p>
            <a:pPr marL="800100" lvl="2" indent="0">
              <a:buNone/>
            </a:pPr>
            <a:r>
              <a:rPr lang="fr-FR" dirty="0">
                <a:latin typeface="Consolas" panose="020B0609020204030204" pitchFamily="49" charset="0"/>
              </a:rPr>
              <a:t>&gt;&gt; A \ [5 9 10]'</a:t>
            </a:r>
          </a:p>
          <a:p>
            <a:pPr marL="800100" lvl="2" indent="0">
              <a:buNone/>
            </a:pPr>
            <a:r>
              <a:rPr lang="fr-FR" dirty="0">
                <a:latin typeface="Consolas" panose="020B0609020204030204" pitchFamily="49" charset="0"/>
              </a:rPr>
              <a:t>    ans =</a:t>
            </a:r>
          </a:p>
          <a:p>
            <a:pPr marL="800100" lvl="2" indent="0">
              <a:buNone/>
            </a:pPr>
            <a:r>
              <a:rPr lang="fr-FR" dirty="0">
                <a:latin typeface="Consolas" panose="020B0609020204030204" pitchFamily="49" charset="0"/>
              </a:rPr>
              <a:t>       3ff0000000000019</a:t>
            </a:r>
          </a:p>
          <a:p>
            <a:pPr marL="800100" lvl="2" indent="0">
              <a:buNone/>
            </a:pPr>
            <a:r>
              <a:rPr lang="fr-FR" dirty="0">
                <a:latin typeface="Consolas" panose="020B0609020204030204" pitchFamily="49" charset="0"/>
              </a:rPr>
              <a:t>       3ff0000000000004</a:t>
            </a:r>
          </a:p>
          <a:p>
            <a:pPr marL="800100" lvl="2" indent="0">
              <a:buNone/>
            </a:pPr>
            <a:r>
              <a:rPr lang="fr-FR" dirty="0">
                <a:latin typeface="Consolas" panose="020B0609020204030204" pitchFamily="49" charset="0"/>
              </a:rPr>
              <a:t>       3fefffffffffffd4</a:t>
            </a:r>
          </a:p>
        </p:txBody>
      </p:sp>
      <p:sp>
        <p:nvSpPr>
          <p:cNvPr id="4" name="Footer Placeholder 3">
            <a:extLst>
              <a:ext uri="{FF2B5EF4-FFF2-40B4-BE49-F238E27FC236}">
                <a16:creationId xmlns:a16="http://schemas.microsoft.com/office/drawing/2014/main" id="{891BAE6B-6170-4514-8F15-5A4A6B1D9BBE}"/>
              </a:ext>
            </a:extLst>
          </p:cNvPr>
          <p:cNvSpPr>
            <a:spLocks noGrp="1"/>
          </p:cNvSpPr>
          <p:nvPr>
            <p:ph type="ftr" sz="quarter" idx="11"/>
          </p:nvPr>
        </p:nvSpPr>
        <p:spPr/>
        <p:txBody>
          <a:bodyPr/>
          <a:lstStyle/>
          <a:p>
            <a:r>
              <a:rPr lang="en-US"/>
              <a:t>Linear algebra</a:t>
            </a:r>
            <a:endParaRPr lang="en-CA" dirty="0"/>
          </a:p>
        </p:txBody>
      </p:sp>
      <p:sp>
        <p:nvSpPr>
          <p:cNvPr id="5" name="Slide Number Placeholder 4">
            <a:extLst>
              <a:ext uri="{FF2B5EF4-FFF2-40B4-BE49-F238E27FC236}">
                <a16:creationId xmlns:a16="http://schemas.microsoft.com/office/drawing/2014/main" id="{44E342E5-9ECD-41DA-8202-ACA44D08BED4}"/>
              </a:ext>
            </a:extLst>
          </p:cNvPr>
          <p:cNvSpPr>
            <a:spLocks noGrp="1"/>
          </p:cNvSpPr>
          <p:nvPr>
            <p:ph type="sldNum" sz="quarter" idx="12"/>
          </p:nvPr>
        </p:nvSpPr>
        <p:spPr/>
        <p:txBody>
          <a:bodyPr/>
          <a:lstStyle/>
          <a:p>
            <a:fld id="{42EF6DC8-DA9C-4533-8A40-BB00A2545AF8}" type="slidenum">
              <a:rPr lang="en-CA" smtClean="0"/>
              <a:pPr/>
              <a:t>48</a:t>
            </a:fld>
            <a:endParaRPr lang="en-CA"/>
          </a:p>
        </p:txBody>
      </p:sp>
      <p:sp>
        <p:nvSpPr>
          <p:cNvPr id="11" name="TextBox 10">
            <a:extLst>
              <a:ext uri="{FF2B5EF4-FFF2-40B4-BE49-F238E27FC236}">
                <a16:creationId xmlns:a16="http://schemas.microsoft.com/office/drawing/2014/main" id="{6A0C70C1-C962-4FC7-85C6-85E0C71BF46C}"/>
              </a:ext>
            </a:extLst>
          </p:cNvPr>
          <p:cNvSpPr txBox="1"/>
          <p:nvPr/>
        </p:nvSpPr>
        <p:spPr>
          <a:xfrm>
            <a:off x="5230091" y="3987872"/>
            <a:ext cx="2542309" cy="1107996"/>
          </a:xfrm>
          <a:prstGeom prst="rect">
            <a:avLst/>
          </a:prstGeom>
          <a:noFill/>
        </p:spPr>
        <p:txBody>
          <a:bodyPr wrap="square">
            <a:spAutoFit/>
          </a:bodyPr>
          <a:lstStyle/>
          <a:p>
            <a:r>
              <a:rPr kumimoji="0" lang="fr-FR" sz="22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…000000011001</a:t>
            </a:r>
          </a:p>
          <a:p>
            <a:r>
              <a:rPr lang="fr-FR" sz="2200" dirty="0">
                <a:solidFill>
                  <a:prstClr val="white"/>
                </a:solidFill>
                <a:latin typeface="Consolas" panose="020B0609020204030204" pitchFamily="49" charset="0"/>
                <a:ea typeface="Cambria" panose="02040503050406030204" pitchFamily="18" charset="0"/>
                <a:cs typeface="Times New Roman" panose="02020603050405020304" pitchFamily="18" charset="0"/>
              </a:rPr>
              <a:t>…000000000100</a:t>
            </a:r>
          </a:p>
          <a:p>
            <a:r>
              <a:rPr lang="fr-FR" sz="2200" dirty="0">
                <a:solidFill>
                  <a:prstClr val="white"/>
                </a:solidFill>
                <a:latin typeface="Consolas" panose="020B0609020204030204" pitchFamily="49" charset="0"/>
                <a:ea typeface="Cambria" panose="02040503050406030204" pitchFamily="18" charset="0"/>
                <a:cs typeface="Times New Roman" panose="02020603050405020304" pitchFamily="18" charset="0"/>
              </a:rPr>
              <a:t>…111111010100</a:t>
            </a:r>
            <a:endParaRPr lang="en-US" dirty="0"/>
          </a:p>
        </p:txBody>
      </p:sp>
      <p:pic>
        <p:nvPicPr>
          <p:cNvPr id="12" name="Audio 11">
            <a:hlinkClick r:id="" action="ppaction://media"/>
            <a:extLst>
              <a:ext uri="{FF2B5EF4-FFF2-40B4-BE49-F238E27FC236}">
                <a16:creationId xmlns:a16="http://schemas.microsoft.com/office/drawing/2014/main" id="{4DB6AA52-FDF3-4F29-B46E-B1E6CE71F08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8" name="Rectangle 7"/>
          <p:cNvSpPr/>
          <p:nvPr/>
        </p:nvSpPr>
        <p:spPr>
          <a:xfrm>
            <a:off x="6337762" y="5586001"/>
            <a:ext cx="2653837"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You don’t have to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know how to calculate the condition number</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1521" y="5647966"/>
            <a:ext cx="396241" cy="399289"/>
          </a:xfrm>
          <a:prstGeom prst="rect">
            <a:avLst/>
          </a:prstGeom>
        </p:spPr>
      </p:pic>
    </p:spTree>
    <p:custDataLst>
      <p:tags r:id="rId1"/>
    </p:custDataLst>
    <p:extLst>
      <p:ext uri="{BB962C8B-B14F-4D97-AF65-F5344CB8AC3E}">
        <p14:creationId xmlns:p14="http://schemas.microsoft.com/office/powerpoint/2010/main" val="446386707"/>
      </p:ext>
    </p:extLst>
  </p:cSld>
  <p:clrMapOvr>
    <a:masterClrMapping/>
  </p:clrMapOvr>
  <mc:AlternateContent xmlns:mc="http://schemas.openxmlformats.org/markup-compatibility/2006" xmlns:p14="http://schemas.microsoft.com/office/powerpoint/2010/main">
    <mc:Choice Requires="p14">
      <p:transition spd="slow" p14:dur="2000" advTm="172173"/>
    </mc:Choice>
    <mc:Fallback xmlns="">
      <p:transition spd="slow" advTm="172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2"/>
                </p:tgtEl>
              </p:cMediaNode>
            </p:audio>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95AE-BAE7-4A3A-99CA-684C1FB7D6A6}"/>
              </a:ext>
            </a:extLst>
          </p:cNvPr>
          <p:cNvSpPr>
            <a:spLocks noGrp="1"/>
          </p:cNvSpPr>
          <p:nvPr>
            <p:ph type="title"/>
          </p:nvPr>
        </p:nvSpPr>
        <p:spPr/>
        <p:txBody>
          <a:bodyPr/>
          <a:lstStyle/>
          <a:p>
            <a:r>
              <a:rPr lang="en-US" dirty="0"/>
              <a:t>Ill-conditioned systems</a:t>
            </a:r>
          </a:p>
        </p:txBody>
      </p:sp>
      <p:sp>
        <p:nvSpPr>
          <p:cNvPr id="3" name="Content Placeholder 2">
            <a:extLst>
              <a:ext uri="{FF2B5EF4-FFF2-40B4-BE49-F238E27FC236}">
                <a16:creationId xmlns:a16="http://schemas.microsoft.com/office/drawing/2014/main" id="{C158FA66-72EB-496D-BE09-E2BC90BFDF44}"/>
              </a:ext>
            </a:extLst>
          </p:cNvPr>
          <p:cNvSpPr>
            <a:spLocks noGrp="1"/>
          </p:cNvSpPr>
          <p:nvPr>
            <p:ph idx="1"/>
          </p:nvPr>
        </p:nvSpPr>
        <p:spPr/>
        <p:txBody>
          <a:bodyPr/>
          <a:lstStyle/>
          <a:p>
            <a:r>
              <a:rPr lang="en-US" dirty="0"/>
              <a:t>The larger the condition number:</a:t>
            </a:r>
          </a:p>
          <a:p>
            <a:pPr lvl="1"/>
            <a:r>
              <a:rPr lang="en-US" dirty="0"/>
              <a:t>The larger small errors in the matrix will be magnified</a:t>
            </a:r>
          </a:p>
          <a:p>
            <a:pPr lvl="1"/>
            <a:r>
              <a:rPr lang="en-US" dirty="0"/>
              <a:t>The larger small errors in the target vector will be magnified</a:t>
            </a:r>
          </a:p>
          <a:p>
            <a:pPr lvl="1"/>
            <a:r>
              <a:rPr lang="en-US" dirty="0"/>
              <a:t>The larger round-off error and effects of subtractive cancellation will be magnified</a:t>
            </a:r>
          </a:p>
          <a:p>
            <a:pPr lvl="1"/>
            <a:endParaRPr lang="en-US" dirty="0"/>
          </a:p>
          <a:p>
            <a:r>
              <a:rPr lang="en-US" dirty="0"/>
              <a:t>For the purposes of this course,</a:t>
            </a:r>
            <a:br>
              <a:rPr lang="en-US" dirty="0"/>
            </a:br>
            <a:r>
              <a:rPr lang="en-US" dirty="0"/>
              <a:t>	you must simply be aware that a large condition number</a:t>
            </a:r>
            <a:br>
              <a:rPr lang="en-US" dirty="0"/>
            </a:br>
            <a:r>
              <a:rPr lang="en-US" dirty="0"/>
              <a:t>	suggests you must consider how sensitive your system</a:t>
            </a:r>
            <a:br>
              <a:rPr lang="en-US" dirty="0"/>
            </a:br>
            <a:r>
              <a:rPr lang="en-US" dirty="0"/>
              <a:t>	is to errors in the implementation</a:t>
            </a:r>
          </a:p>
          <a:p>
            <a:pPr lvl="1"/>
            <a:endParaRPr lang="en-US" dirty="0"/>
          </a:p>
          <a:p>
            <a:pPr lvl="1"/>
            <a:endParaRPr lang="en-US" dirty="0"/>
          </a:p>
        </p:txBody>
      </p:sp>
      <p:sp>
        <p:nvSpPr>
          <p:cNvPr id="4" name="Footer Placeholder 3">
            <a:extLst>
              <a:ext uri="{FF2B5EF4-FFF2-40B4-BE49-F238E27FC236}">
                <a16:creationId xmlns:a16="http://schemas.microsoft.com/office/drawing/2014/main" id="{8ADFA094-4016-4AF5-B17D-AE8C28EC4627}"/>
              </a:ext>
            </a:extLst>
          </p:cNvPr>
          <p:cNvSpPr>
            <a:spLocks noGrp="1"/>
          </p:cNvSpPr>
          <p:nvPr>
            <p:ph type="ftr" sz="quarter" idx="11"/>
          </p:nvPr>
        </p:nvSpPr>
        <p:spPr/>
        <p:txBody>
          <a:bodyPr/>
          <a:lstStyle/>
          <a:p>
            <a:r>
              <a:rPr lang="en-US"/>
              <a:t>Linear algebra</a:t>
            </a:r>
            <a:endParaRPr lang="en-CA" dirty="0"/>
          </a:p>
        </p:txBody>
      </p:sp>
      <p:sp>
        <p:nvSpPr>
          <p:cNvPr id="5" name="Slide Number Placeholder 4">
            <a:extLst>
              <a:ext uri="{FF2B5EF4-FFF2-40B4-BE49-F238E27FC236}">
                <a16:creationId xmlns:a16="http://schemas.microsoft.com/office/drawing/2014/main" id="{B69565C0-821E-43D3-B421-B89D065393BE}"/>
              </a:ext>
            </a:extLst>
          </p:cNvPr>
          <p:cNvSpPr>
            <a:spLocks noGrp="1"/>
          </p:cNvSpPr>
          <p:nvPr>
            <p:ph type="sldNum" sz="quarter" idx="12"/>
          </p:nvPr>
        </p:nvSpPr>
        <p:spPr/>
        <p:txBody>
          <a:bodyPr/>
          <a:lstStyle/>
          <a:p>
            <a:fld id="{42EF6DC8-DA9C-4533-8A40-BB00A2545AF8}" type="slidenum">
              <a:rPr lang="en-CA" smtClean="0"/>
              <a:pPr/>
              <a:t>49</a:t>
            </a:fld>
            <a:endParaRPr lang="en-CA"/>
          </a:p>
        </p:txBody>
      </p:sp>
      <p:pic>
        <p:nvPicPr>
          <p:cNvPr id="7" name="Audio 6">
            <a:hlinkClick r:id="" action="ppaction://media"/>
            <a:extLst>
              <a:ext uri="{FF2B5EF4-FFF2-40B4-BE49-F238E27FC236}">
                <a16:creationId xmlns:a16="http://schemas.microsoft.com/office/drawing/2014/main" id="{94AE4B1A-A6B2-415B-B5B7-65CAC5BEE8D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8" name="Rectangle 7"/>
          <p:cNvSpPr/>
          <p:nvPr/>
        </p:nvSpPr>
        <p:spPr>
          <a:xfrm>
            <a:off x="6337762" y="5586001"/>
            <a:ext cx="2653837"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You don’t have to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know how to calculate the condition number</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1521" y="5647966"/>
            <a:ext cx="396241" cy="399289"/>
          </a:xfrm>
          <a:prstGeom prst="rect">
            <a:avLst/>
          </a:prstGeom>
        </p:spPr>
      </p:pic>
    </p:spTree>
    <p:custDataLst>
      <p:tags r:id="rId1"/>
    </p:custDataLst>
    <p:extLst>
      <p:ext uri="{BB962C8B-B14F-4D97-AF65-F5344CB8AC3E}">
        <p14:creationId xmlns:p14="http://schemas.microsoft.com/office/powerpoint/2010/main" val="187206492"/>
      </p:ext>
    </p:extLst>
  </p:cSld>
  <p:clrMapOvr>
    <a:masterClrMapping/>
  </p:clrMapOvr>
  <mc:AlternateContent xmlns:mc="http://schemas.openxmlformats.org/markup-compatibility/2006" xmlns:p14="http://schemas.microsoft.com/office/powerpoint/2010/main">
    <mc:Choice Requires="p14">
      <p:transition spd="slow" p14:dur="2000" advTm="42829"/>
    </mc:Choice>
    <mc:Fallback xmlns="">
      <p:transition spd="slow" advTm="42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with linear algebra</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Issues:</a:t>
            </a:r>
          </a:p>
          <a:p>
            <a:pPr lvl="1"/>
            <a:r>
              <a:rPr lang="en-US" dirty="0"/>
              <a:t>If the matrix </a:t>
            </a:r>
            <a:r>
              <a:rPr lang="en-US" i="1" dirty="0">
                <a:latin typeface="Times New Roman" panose="02020603050405020304" pitchFamily="18" charset="0"/>
              </a:rPr>
              <a:t>A</a:t>
            </a:r>
            <a:r>
              <a:rPr lang="en-US" dirty="0"/>
              <a:t> is dense, the number of floating-point operations</a:t>
            </a:r>
            <a:br>
              <a:rPr lang="en-US" dirty="0"/>
            </a:br>
            <a:r>
              <a:rPr lang="en-US" dirty="0"/>
              <a:t>(</a:t>
            </a:r>
            <a:r>
              <a:rPr lang="en-US" cap="small" dirty="0"/>
              <a:t>flop</a:t>
            </a:r>
            <a:r>
              <a:rPr lang="en-US" dirty="0"/>
              <a:t>s) can be as high as </a:t>
            </a:r>
          </a:p>
          <a:p>
            <a:endParaRPr lang="en-US" dirty="0"/>
          </a:p>
          <a:p>
            <a:endParaRPr lang="en-US" dirty="0"/>
          </a:p>
          <a:p>
            <a:pPr lvl="1"/>
            <a:r>
              <a:rPr lang="en-US" dirty="0"/>
              <a:t>Many times, in adding a multiple of one row onto another,</a:t>
            </a:r>
            <a:br>
              <a:rPr lang="en-US" dirty="0"/>
            </a:br>
            <a:r>
              <a:rPr lang="en-US" dirty="0"/>
              <a:t>	   there is the possibility of subtractive cancellation</a:t>
            </a:r>
          </a:p>
          <a:p>
            <a:pPr lvl="1"/>
            <a:r>
              <a:rPr lang="en-US" dirty="0"/>
              <a:t>Additionally, if we are adding a large multiple of one row onto</a:t>
            </a:r>
            <a:br>
              <a:rPr lang="en-US" dirty="0"/>
            </a:br>
            <a:r>
              <a:rPr lang="en-US" dirty="0"/>
              <a:t>another, we may end in the situation where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y</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a:extLst>
              <a:ext uri="{FF2B5EF4-FFF2-40B4-BE49-F238E27FC236}">
                <a16:creationId xmlns:a16="http://schemas.microsoft.com/office/drawing/2014/main" id="{2399F5E8-906F-45A3-86EB-D023A21B73EE}"/>
              </a:ext>
            </a:extLst>
          </p:cNvPr>
          <p:cNvGraphicFramePr>
            <a:graphicFrameLocks noChangeAspect="1"/>
          </p:cNvGraphicFramePr>
          <p:nvPr>
            <p:extLst>
              <p:ext uri="{D42A27DB-BD31-4B8C-83A1-F6EECF244321}">
                <p14:modId xmlns:p14="http://schemas.microsoft.com/office/powerpoint/2010/main" val="895581552"/>
              </p:ext>
            </p:extLst>
          </p:nvPr>
        </p:nvGraphicFramePr>
        <p:xfrm>
          <a:off x="3836843" y="2704523"/>
          <a:ext cx="1775114" cy="724477"/>
        </p:xfrm>
        <a:graphic>
          <a:graphicData uri="http://schemas.openxmlformats.org/presentationml/2006/ole">
            <mc:AlternateContent xmlns:mc="http://schemas.openxmlformats.org/markup-compatibility/2006">
              <mc:Choice xmlns:v="urn:schemas-microsoft-com:vml" Requires="v">
                <p:oleObj spid="_x0000_s2051" name="Equation" r:id="rId6" imgW="876240" imgH="355320" progId="Equation.DSMT4">
                  <p:embed/>
                </p:oleObj>
              </mc:Choice>
              <mc:Fallback>
                <p:oleObj name="Equation" r:id="rId6" imgW="876240" imgH="355320" progId="Equation.DSMT4">
                  <p:embed/>
                  <p:pic>
                    <p:nvPicPr>
                      <p:cNvPr id="8" name="Object 7">
                        <a:extLst>
                          <a:ext uri="{FF2B5EF4-FFF2-40B4-BE49-F238E27FC236}">
                            <a16:creationId xmlns:a16="http://schemas.microsoft.com/office/drawing/2014/main" id="{2399F5E8-906F-45A3-86EB-D023A21B73EE}"/>
                          </a:ext>
                        </a:extLst>
                      </p:cNvPr>
                      <p:cNvPicPr/>
                      <p:nvPr/>
                    </p:nvPicPr>
                    <p:blipFill>
                      <a:blip r:embed="rId7"/>
                      <a:stretch>
                        <a:fillRect/>
                      </a:stretch>
                    </p:blipFill>
                    <p:spPr>
                      <a:xfrm>
                        <a:off x="3836843" y="2704523"/>
                        <a:ext cx="1775114" cy="724477"/>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184DAEA6-64F1-48DC-B283-9E1A64C1F0F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88071325"/>
      </p:ext>
    </p:extLst>
  </p:cSld>
  <p:clrMapOvr>
    <a:masterClrMapping/>
  </p:clrMapOvr>
  <mc:AlternateContent xmlns:mc="http://schemas.openxmlformats.org/markup-compatibility/2006" xmlns:p14="http://schemas.microsoft.com/office/powerpoint/2010/main">
    <mc:Choice Requires="p14">
      <p:transition spd="slow" p14:dur="2000" advTm="81088"/>
    </mc:Choice>
    <mc:Fallback xmlns="">
      <p:transition spd="slow" advTm="81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that solving a system of linear equations may</a:t>
            </a:r>
            <a:br>
              <a:rPr lang="en-US" dirty="0"/>
            </a:br>
            <a:r>
              <a:rPr lang="en-US" dirty="0"/>
              <a:t>result in significant errors</a:t>
            </a:r>
          </a:p>
          <a:p>
            <a:pPr lvl="1"/>
            <a:r>
              <a:rPr lang="en-US" dirty="0"/>
              <a:t>Understand that the Gaussian elimination algorithm with </a:t>
            </a:r>
            <a:br>
              <a:rPr lang="en-US" dirty="0"/>
            </a:br>
            <a:r>
              <a:rPr lang="en-US" dirty="0"/>
              <a:t>partial pivoting reduces the effect of such errors</a:t>
            </a:r>
          </a:p>
          <a:p>
            <a:pPr lvl="1"/>
            <a:r>
              <a:rPr lang="en-US" dirty="0"/>
              <a:t>Have seen the Jacobi method, where we approximate a solution</a:t>
            </a:r>
            <a:br>
              <a:rPr lang="en-US" dirty="0"/>
            </a:br>
            <a:r>
              <a:rPr lang="en-US" dirty="0"/>
              <a:t>to a system of linear equations using iteration</a:t>
            </a:r>
          </a:p>
          <a:p>
            <a:pPr lvl="1"/>
            <a:r>
              <a:rPr lang="en-US" dirty="0"/>
              <a:t>Are aware of the condition number of a </a:t>
            </a:r>
            <a:r>
              <a:rPr lang="en-US" dirty="0" smtClean="0"/>
              <a:t>matrix</a:t>
            </a:r>
          </a:p>
          <a:p>
            <a:pPr lvl="2"/>
            <a:r>
              <a:rPr lang="en-US" sz="1600" dirty="0" smtClean="0"/>
              <a:t>You do not need to know how to calculate the condition number</a:t>
            </a:r>
            <a:endParaRPr lang="en-US" sz="1600" dirty="0"/>
          </a:p>
        </p:txBody>
      </p:sp>
      <p:sp>
        <p:nvSpPr>
          <p:cNvPr id="4" name="Footer Placeholder 3"/>
          <p:cNvSpPr>
            <a:spLocks noGrp="1"/>
          </p:cNvSpPr>
          <p:nvPr>
            <p:ph type="ftr" sz="quarter" idx="11"/>
          </p:nvPr>
        </p:nvSpPr>
        <p:spPr/>
        <p:txBody>
          <a:bodyPr/>
          <a:lstStyle/>
          <a:p>
            <a:r>
              <a:rPr lang="en-US"/>
              <a:t>Linear algebra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50</a:t>
            </a:fld>
            <a:endParaRPr lang="en-CA"/>
          </a:p>
        </p:txBody>
      </p:sp>
      <p:pic>
        <p:nvPicPr>
          <p:cNvPr id="10" name="Audio 9">
            <a:hlinkClick r:id="" action="ppaction://media"/>
            <a:extLst>
              <a:ext uri="{FF2B5EF4-FFF2-40B4-BE49-F238E27FC236}">
                <a16:creationId xmlns:a16="http://schemas.microsoft.com/office/drawing/2014/main" id="{FAEDC0E9-1E3B-42E2-B91A-25D4017EC09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65671"/>
    </mc:Choice>
    <mc:Fallback xmlns="">
      <p:transition spd="slow" advTm="65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https://en.wikipedia.org/wiki/Gaussian_elimination</a:t>
            </a:r>
          </a:p>
          <a:p>
            <a:pPr marL="0" indent="0">
              <a:buNone/>
            </a:pPr>
            <a:r>
              <a:rPr lang="en-US" dirty="0"/>
              <a:t>[2] 	https://en.wikipedia.org/wiki/Pivot_element</a:t>
            </a:r>
          </a:p>
          <a:p>
            <a:pPr marL="0" indent="0">
              <a:buNone/>
            </a:pPr>
            <a:r>
              <a:rPr lang="en-US" dirty="0"/>
              <a:t>[3]	https://en.wikipedia.org/wiki/Jacobi_method</a:t>
            </a:r>
          </a:p>
          <a:p>
            <a:pPr marL="0" indent="0">
              <a:buNone/>
            </a:pPr>
            <a:r>
              <a:rPr lang="en-US" dirty="0"/>
              <a:t>[4]	https://en.wikipedia.org/wiki/Condition_number</a:t>
            </a:r>
          </a:p>
        </p:txBody>
      </p:sp>
      <p:sp>
        <p:nvSpPr>
          <p:cNvPr id="4" name="Footer Placeholder 3"/>
          <p:cNvSpPr>
            <a:spLocks noGrp="1"/>
          </p:cNvSpPr>
          <p:nvPr>
            <p:ph type="ftr" sz="quarter" idx="11"/>
          </p:nvPr>
        </p:nvSpPr>
        <p:spPr/>
        <p:txBody>
          <a:bodyPr/>
          <a:lstStyle/>
          <a:p>
            <a:r>
              <a:rPr lang="en-US"/>
              <a:t>Linear algebra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51</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err="1"/>
              <a:t>Tazik</a:t>
            </a:r>
            <a:r>
              <a:rPr lang="en-US" sz="1800" dirty="0"/>
              <a:t> Shahjahan for pointing out typos.</a:t>
            </a:r>
          </a:p>
          <a:p>
            <a:pPr marL="0" indent="0">
              <a:buNone/>
            </a:pPr>
            <a:r>
              <a:rPr lang="en-US" sz="1800" dirty="0" err="1"/>
              <a:t>Hassaan</a:t>
            </a:r>
            <a:r>
              <a:rPr lang="en-US" sz="1800" dirty="0"/>
              <a:t> Ali Qazi for suggesting showing the images of the unit sphere under the two matrices, one ill-conditioned, the other non-invertible.</a:t>
            </a:r>
            <a:endParaRPr lang="en-CA" sz="1800" dirty="0"/>
          </a:p>
        </p:txBody>
      </p:sp>
      <p:sp>
        <p:nvSpPr>
          <p:cNvPr id="4" name="Footer Placeholder 3"/>
          <p:cNvSpPr>
            <a:spLocks noGrp="1"/>
          </p:cNvSpPr>
          <p:nvPr>
            <p:ph type="ftr" sz="quarter" idx="11"/>
          </p:nvPr>
        </p:nvSpPr>
        <p:spPr/>
        <p:txBody>
          <a:bodyPr/>
          <a:lstStyle/>
          <a:p>
            <a:r>
              <a:rPr lang="en-US"/>
              <a:t>Linear algebra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52</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53</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Linear algebra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54</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with linear algebra</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Consider the following system:</a:t>
            </a:r>
          </a:p>
          <a:p>
            <a:endParaRPr lang="en-US" dirty="0"/>
          </a:p>
          <a:p>
            <a:endParaRPr lang="en-US" dirty="0"/>
          </a:p>
          <a:p>
            <a:r>
              <a:rPr lang="en-US" dirty="0"/>
              <a:t>By observation, the solution should be close to</a:t>
            </a:r>
          </a:p>
          <a:p>
            <a:endParaRPr lang="en-US" dirty="0">
              <a:latin typeface="Times New Roman" panose="02020603050405020304" pitchFamily="18" charset="0"/>
            </a:endParaRPr>
          </a:p>
          <a:p>
            <a:endParaRPr lang="en-US" dirty="0">
              <a:latin typeface="Times New Roman" panose="02020603050405020304" pitchFamily="18" charset="0"/>
            </a:endParaRPr>
          </a:p>
          <a:p>
            <a:pPr lvl="1"/>
            <a:r>
              <a:rPr lang="en-US" dirty="0"/>
              <a:t>The exact solution is</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To four significant digits, this is </a:t>
            </a:r>
          </a:p>
          <a:p>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2" name="Object 11">
            <a:extLst>
              <a:ext uri="{FF2B5EF4-FFF2-40B4-BE49-F238E27FC236}">
                <a16:creationId xmlns:a16="http://schemas.microsoft.com/office/drawing/2014/main" id="{1C24840A-5992-4337-ADBB-B3B556455C02}"/>
              </a:ext>
            </a:extLst>
          </p:cNvPr>
          <p:cNvGraphicFramePr>
            <a:graphicFrameLocks noChangeAspect="1"/>
          </p:cNvGraphicFramePr>
          <p:nvPr>
            <p:extLst>
              <p:ext uri="{D42A27DB-BD31-4B8C-83A1-F6EECF244321}">
                <p14:modId xmlns:p14="http://schemas.microsoft.com/office/powerpoint/2010/main" val="2183399154"/>
              </p:ext>
            </p:extLst>
          </p:nvPr>
        </p:nvGraphicFramePr>
        <p:xfrm>
          <a:off x="1223963" y="1973263"/>
          <a:ext cx="6696075" cy="881062"/>
        </p:xfrm>
        <a:graphic>
          <a:graphicData uri="http://schemas.openxmlformats.org/presentationml/2006/ole">
            <mc:AlternateContent xmlns:mc="http://schemas.openxmlformats.org/markup-compatibility/2006">
              <mc:Choice xmlns:v="urn:schemas-microsoft-com:vml" Requires="v">
                <p:oleObj spid="_x0000_s3078" name="Equation" r:id="rId6" imgW="2997000" imgH="393480" progId="Equation.DSMT4">
                  <p:embed/>
                </p:oleObj>
              </mc:Choice>
              <mc:Fallback>
                <p:oleObj name="Equation" r:id="rId6" imgW="2997000" imgH="393480" progId="Equation.DSMT4">
                  <p:embed/>
                  <p:pic>
                    <p:nvPicPr>
                      <p:cNvPr id="9" name="Object 8">
                        <a:extLst>
                          <a:ext uri="{FF2B5EF4-FFF2-40B4-BE49-F238E27FC236}">
                            <a16:creationId xmlns:a16="http://schemas.microsoft.com/office/drawing/2014/main" id="{A40199C1-3779-470E-A71A-DCB7D4389DC3}"/>
                          </a:ext>
                        </a:extLst>
                      </p:cNvPr>
                      <p:cNvPicPr/>
                      <p:nvPr/>
                    </p:nvPicPr>
                    <p:blipFill>
                      <a:blip r:embed="rId7"/>
                      <a:stretch>
                        <a:fillRect/>
                      </a:stretch>
                    </p:blipFill>
                    <p:spPr>
                      <a:xfrm>
                        <a:off x="1223963" y="1973263"/>
                        <a:ext cx="6696075" cy="881062"/>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DB1A2FCE-A75F-49F7-B10C-0DB11E2F7DE9}"/>
              </a:ext>
            </a:extLst>
          </p:cNvPr>
          <p:cNvGraphicFramePr>
            <a:graphicFrameLocks noChangeAspect="1"/>
          </p:cNvGraphicFramePr>
          <p:nvPr>
            <p:extLst>
              <p:ext uri="{D42A27DB-BD31-4B8C-83A1-F6EECF244321}">
                <p14:modId xmlns:p14="http://schemas.microsoft.com/office/powerpoint/2010/main" val="634481111"/>
              </p:ext>
            </p:extLst>
          </p:nvPr>
        </p:nvGraphicFramePr>
        <p:xfrm>
          <a:off x="4061619" y="3226019"/>
          <a:ext cx="1020762" cy="881063"/>
        </p:xfrm>
        <a:graphic>
          <a:graphicData uri="http://schemas.openxmlformats.org/presentationml/2006/ole">
            <mc:AlternateContent xmlns:mc="http://schemas.openxmlformats.org/markup-compatibility/2006">
              <mc:Choice xmlns:v="urn:schemas-microsoft-com:vml" Requires="v">
                <p:oleObj spid="_x0000_s3079" name="Equation" r:id="rId8" imgW="457200" imgH="393480" progId="Equation.DSMT4">
                  <p:embed/>
                </p:oleObj>
              </mc:Choice>
              <mc:Fallback>
                <p:oleObj name="Equation" r:id="rId8" imgW="457200" imgH="393480" progId="Equation.DSMT4">
                  <p:embed/>
                  <p:pic>
                    <p:nvPicPr>
                      <p:cNvPr id="12" name="Object 11">
                        <a:extLst>
                          <a:ext uri="{FF2B5EF4-FFF2-40B4-BE49-F238E27FC236}">
                            <a16:creationId xmlns:a16="http://schemas.microsoft.com/office/drawing/2014/main" id="{1C24840A-5992-4337-ADBB-B3B556455C02}"/>
                          </a:ext>
                        </a:extLst>
                      </p:cNvPr>
                      <p:cNvPicPr/>
                      <p:nvPr/>
                    </p:nvPicPr>
                    <p:blipFill>
                      <a:blip r:embed="rId9"/>
                      <a:stretch>
                        <a:fillRect/>
                      </a:stretch>
                    </p:blipFill>
                    <p:spPr>
                      <a:xfrm>
                        <a:off x="4061619" y="3226019"/>
                        <a:ext cx="1020762" cy="88106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BB306A1-B9E3-45AB-A9A0-707577C2D572}"/>
              </a:ext>
            </a:extLst>
          </p:cNvPr>
          <p:cNvGraphicFramePr>
            <a:graphicFrameLocks noChangeAspect="1"/>
          </p:cNvGraphicFramePr>
          <p:nvPr>
            <p:extLst>
              <p:ext uri="{D42A27DB-BD31-4B8C-83A1-F6EECF244321}">
                <p14:modId xmlns:p14="http://schemas.microsoft.com/office/powerpoint/2010/main" val="1419865251"/>
              </p:ext>
            </p:extLst>
          </p:nvPr>
        </p:nvGraphicFramePr>
        <p:xfrm>
          <a:off x="3048000" y="4421188"/>
          <a:ext cx="2881313" cy="1420812"/>
        </p:xfrm>
        <a:graphic>
          <a:graphicData uri="http://schemas.openxmlformats.org/presentationml/2006/ole">
            <mc:AlternateContent xmlns:mc="http://schemas.openxmlformats.org/markup-compatibility/2006">
              <mc:Choice xmlns:v="urn:schemas-microsoft-com:vml" Requires="v">
                <p:oleObj spid="_x0000_s3080" name="Equation" r:id="rId10" imgW="1422360" imgH="698400" progId="Equation.DSMT4">
                  <p:embed/>
                </p:oleObj>
              </mc:Choice>
              <mc:Fallback>
                <p:oleObj name="Equation" r:id="rId10" imgW="1422360" imgH="698400" progId="Equation.DSMT4">
                  <p:embed/>
                  <p:pic>
                    <p:nvPicPr>
                      <p:cNvPr id="8" name="Object 7">
                        <a:extLst>
                          <a:ext uri="{FF2B5EF4-FFF2-40B4-BE49-F238E27FC236}">
                            <a16:creationId xmlns:a16="http://schemas.microsoft.com/office/drawing/2014/main" id="{DB1A2FCE-A75F-49F7-B10C-0DB11E2F7DE9}"/>
                          </a:ext>
                        </a:extLst>
                      </p:cNvPr>
                      <p:cNvPicPr/>
                      <p:nvPr/>
                    </p:nvPicPr>
                    <p:blipFill>
                      <a:blip r:embed="rId11"/>
                      <a:stretch>
                        <a:fillRect/>
                      </a:stretch>
                    </p:blipFill>
                    <p:spPr>
                      <a:xfrm>
                        <a:off x="3048000" y="4421188"/>
                        <a:ext cx="2881313" cy="142081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DF4E2C02-6E7B-419C-8DC3-42DC271EF704}"/>
              </a:ext>
            </a:extLst>
          </p:cNvPr>
          <p:cNvGraphicFramePr>
            <a:graphicFrameLocks noChangeAspect="1"/>
          </p:cNvGraphicFramePr>
          <p:nvPr>
            <p:extLst>
              <p:ext uri="{D42A27DB-BD31-4B8C-83A1-F6EECF244321}">
                <p14:modId xmlns:p14="http://schemas.microsoft.com/office/powerpoint/2010/main" val="1854080488"/>
              </p:ext>
            </p:extLst>
          </p:nvPr>
        </p:nvGraphicFramePr>
        <p:xfrm>
          <a:off x="4764087" y="5755262"/>
          <a:ext cx="1800225" cy="801688"/>
        </p:xfrm>
        <a:graphic>
          <a:graphicData uri="http://schemas.openxmlformats.org/presentationml/2006/ole">
            <mc:AlternateContent xmlns:mc="http://schemas.openxmlformats.org/markup-compatibility/2006">
              <mc:Choice xmlns:v="urn:schemas-microsoft-com:vml" Requires="v">
                <p:oleObj spid="_x0000_s3081" name="Equation" r:id="rId12" imgW="888840" imgH="393480" progId="Equation.DSMT4">
                  <p:embed/>
                </p:oleObj>
              </mc:Choice>
              <mc:Fallback>
                <p:oleObj name="Equation" r:id="rId12" imgW="888840" imgH="393480" progId="Equation.DSMT4">
                  <p:embed/>
                  <p:pic>
                    <p:nvPicPr>
                      <p:cNvPr id="9" name="Object 8">
                        <a:extLst>
                          <a:ext uri="{FF2B5EF4-FFF2-40B4-BE49-F238E27FC236}">
                            <a16:creationId xmlns:a16="http://schemas.microsoft.com/office/drawing/2014/main" id="{7BB306A1-B9E3-45AB-A9A0-707577C2D572}"/>
                          </a:ext>
                        </a:extLst>
                      </p:cNvPr>
                      <p:cNvPicPr/>
                      <p:nvPr/>
                    </p:nvPicPr>
                    <p:blipFill>
                      <a:blip r:embed="rId13"/>
                      <a:stretch>
                        <a:fillRect/>
                      </a:stretch>
                    </p:blipFill>
                    <p:spPr>
                      <a:xfrm>
                        <a:off x="4764087" y="5755262"/>
                        <a:ext cx="1800225" cy="801688"/>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6F0B5752-1685-4039-BCAC-F3564009DCF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46938377"/>
      </p:ext>
    </p:extLst>
  </p:cSld>
  <p:clrMapOvr>
    <a:masterClrMapping/>
  </p:clrMapOvr>
  <mc:AlternateContent xmlns:mc="http://schemas.openxmlformats.org/markup-compatibility/2006" xmlns:p14="http://schemas.microsoft.com/office/powerpoint/2010/main">
    <mc:Choice Requires="p14">
      <p:transition spd="slow" p14:dur="2000" advTm="93533"/>
    </mc:Choice>
    <mc:Fallback xmlns="">
      <p:transition spd="slow" advTm="93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with linear algebra</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Now, applying Gaussian elimination:</a:t>
            </a:r>
          </a:p>
          <a:p>
            <a:endParaRPr lang="en-US" dirty="0"/>
          </a:p>
          <a:p>
            <a:endParaRPr lang="en-US" dirty="0"/>
          </a:p>
          <a:p>
            <a:pPr lvl="1"/>
            <a:r>
              <a:rPr lang="en-US" dirty="0"/>
              <a:t>Add </a:t>
            </a:r>
            <a:r>
              <a:rPr lang="en-US" dirty="0">
                <a:latin typeface="Times New Roman" panose="02020603050405020304" pitchFamily="18" charset="0"/>
              </a:rPr>
              <a:t>–100 000</a:t>
            </a:r>
            <a:r>
              <a:rPr lang="en-US" dirty="0"/>
              <a:t> times Row 1 onto Row 2, resulting the calculations:</a:t>
            </a:r>
          </a:p>
          <a:p>
            <a:pPr marL="457200" lvl="1" indent="0">
              <a:buNone/>
            </a:pPr>
            <a:r>
              <a:rPr lang="en-US" dirty="0">
                <a:latin typeface="Times New Roman" panose="02020603050405020304" pitchFamily="18" charset="0"/>
              </a:rPr>
              <a:t>		–100 000 + 1 = –99 999</a:t>
            </a:r>
          </a:p>
          <a:p>
            <a:pPr marL="457200" lvl="1" indent="0">
              <a:buNone/>
            </a:pPr>
            <a:r>
              <a:rPr lang="en-US" dirty="0">
                <a:latin typeface="Times New Roman" panose="02020603050405020304" pitchFamily="18" charset="0"/>
              </a:rPr>
              <a:t>		–100 000 + 2 = –99 998</a:t>
            </a:r>
          </a:p>
          <a:p>
            <a:pPr lvl="1"/>
            <a:r>
              <a:rPr lang="en-US" dirty="0"/>
              <a:t>Thus, we are left with</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Thus </a:t>
            </a:r>
            <a:r>
              <a:rPr lang="en-US" i="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1</a:t>
            </a:r>
          </a:p>
          <a:p>
            <a:pPr lvl="1"/>
            <a:r>
              <a:rPr lang="en-US" dirty="0">
                <a:latin typeface="Times New Roman" panose="02020603050405020304" pitchFamily="18" charset="0"/>
              </a:rPr>
              <a:t>Substituting this into Row 1, we get that </a:t>
            </a:r>
            <a:r>
              <a:rPr lang="en-US" i="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0</a:t>
            </a:r>
            <a:r>
              <a:rPr lang="en-US" i="1" dirty="0">
                <a:latin typeface="Times New Roman" panose="02020603050405020304" pitchFamily="18" charset="0"/>
              </a:rPr>
              <a:t> </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2" name="Object 11">
            <a:extLst>
              <a:ext uri="{FF2B5EF4-FFF2-40B4-BE49-F238E27FC236}">
                <a16:creationId xmlns:a16="http://schemas.microsoft.com/office/drawing/2014/main" id="{1C24840A-5992-4337-ADBB-B3B556455C02}"/>
              </a:ext>
            </a:extLst>
          </p:cNvPr>
          <p:cNvGraphicFramePr>
            <a:graphicFrameLocks noChangeAspect="1"/>
          </p:cNvGraphicFramePr>
          <p:nvPr>
            <p:extLst>
              <p:ext uri="{D42A27DB-BD31-4B8C-83A1-F6EECF244321}">
                <p14:modId xmlns:p14="http://schemas.microsoft.com/office/powerpoint/2010/main" val="1497310726"/>
              </p:ext>
            </p:extLst>
          </p:nvPr>
        </p:nvGraphicFramePr>
        <p:xfrm>
          <a:off x="3479800" y="1973263"/>
          <a:ext cx="2182813" cy="881062"/>
        </p:xfrm>
        <a:graphic>
          <a:graphicData uri="http://schemas.openxmlformats.org/presentationml/2006/ole">
            <mc:AlternateContent xmlns:mc="http://schemas.openxmlformats.org/markup-compatibility/2006">
              <mc:Choice xmlns:v="urn:schemas-microsoft-com:vml" Requires="v">
                <p:oleObj spid="_x0000_s4101" name="Equation" r:id="rId6" imgW="977760" imgH="393480" progId="Equation.DSMT4">
                  <p:embed/>
                </p:oleObj>
              </mc:Choice>
              <mc:Fallback>
                <p:oleObj name="Equation" r:id="rId6" imgW="977760" imgH="393480" progId="Equation.DSMT4">
                  <p:embed/>
                  <p:pic>
                    <p:nvPicPr>
                      <p:cNvPr id="12" name="Object 11">
                        <a:extLst>
                          <a:ext uri="{FF2B5EF4-FFF2-40B4-BE49-F238E27FC236}">
                            <a16:creationId xmlns:a16="http://schemas.microsoft.com/office/drawing/2014/main" id="{1C24840A-5992-4337-ADBB-B3B556455C02}"/>
                          </a:ext>
                        </a:extLst>
                      </p:cNvPr>
                      <p:cNvPicPr/>
                      <p:nvPr/>
                    </p:nvPicPr>
                    <p:blipFill>
                      <a:blip r:embed="rId7"/>
                      <a:stretch>
                        <a:fillRect/>
                      </a:stretch>
                    </p:blipFill>
                    <p:spPr>
                      <a:xfrm>
                        <a:off x="3479800" y="1973263"/>
                        <a:ext cx="2182813" cy="88106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5BD52640-4B12-4C43-A251-3F87CEE30984}"/>
              </a:ext>
            </a:extLst>
          </p:cNvPr>
          <p:cNvGraphicFramePr>
            <a:graphicFrameLocks noChangeAspect="1"/>
          </p:cNvGraphicFramePr>
          <p:nvPr>
            <p:extLst>
              <p:ext uri="{D42A27DB-BD31-4B8C-83A1-F6EECF244321}">
                <p14:modId xmlns:p14="http://schemas.microsoft.com/office/powerpoint/2010/main" val="580190480"/>
              </p:ext>
            </p:extLst>
          </p:nvPr>
        </p:nvGraphicFramePr>
        <p:xfrm>
          <a:off x="2678113" y="4321175"/>
          <a:ext cx="3797300" cy="881063"/>
        </p:xfrm>
        <a:graphic>
          <a:graphicData uri="http://schemas.openxmlformats.org/presentationml/2006/ole">
            <mc:AlternateContent xmlns:mc="http://schemas.openxmlformats.org/markup-compatibility/2006">
              <mc:Choice xmlns:v="urn:schemas-microsoft-com:vml" Requires="v">
                <p:oleObj spid="_x0000_s4102" name="Equation" r:id="rId8" imgW="1701720" imgH="393480" progId="Equation.DSMT4">
                  <p:embed/>
                </p:oleObj>
              </mc:Choice>
              <mc:Fallback>
                <p:oleObj name="Equation" r:id="rId8" imgW="1701720" imgH="393480" progId="Equation.DSMT4">
                  <p:embed/>
                  <p:pic>
                    <p:nvPicPr>
                      <p:cNvPr id="12" name="Object 11">
                        <a:extLst>
                          <a:ext uri="{FF2B5EF4-FFF2-40B4-BE49-F238E27FC236}">
                            <a16:creationId xmlns:a16="http://schemas.microsoft.com/office/drawing/2014/main" id="{1C24840A-5992-4337-ADBB-B3B556455C02}"/>
                          </a:ext>
                        </a:extLst>
                      </p:cNvPr>
                      <p:cNvPicPr/>
                      <p:nvPr/>
                    </p:nvPicPr>
                    <p:blipFill>
                      <a:blip r:embed="rId9"/>
                      <a:stretch>
                        <a:fillRect/>
                      </a:stretch>
                    </p:blipFill>
                    <p:spPr>
                      <a:xfrm>
                        <a:off x="2678113" y="4321175"/>
                        <a:ext cx="3797300" cy="881063"/>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043F9E06-6B03-4AD3-8EE8-E483AEA62B3B}"/>
              </a:ext>
            </a:extLst>
          </p:cNvPr>
          <p:cNvSpPr txBox="1"/>
          <p:nvPr/>
        </p:nvSpPr>
        <p:spPr>
          <a:xfrm>
            <a:off x="4943257" y="3181806"/>
            <a:ext cx="1608545"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–541000</a:t>
            </a:r>
            <a:endParaRPr lang="en-US" dirty="0">
              <a:latin typeface="Consolas" panose="020B0609020204030204" pitchFamily="49" charset="0"/>
            </a:endParaRPr>
          </a:p>
        </p:txBody>
      </p:sp>
      <p:sp>
        <p:nvSpPr>
          <p:cNvPr id="17" name="TextBox 16">
            <a:extLst>
              <a:ext uri="{FF2B5EF4-FFF2-40B4-BE49-F238E27FC236}">
                <a16:creationId xmlns:a16="http://schemas.microsoft.com/office/drawing/2014/main" id="{8AD8A849-FA26-44C3-9195-F79F779574B2}"/>
              </a:ext>
            </a:extLst>
          </p:cNvPr>
          <p:cNvSpPr txBox="1"/>
          <p:nvPr/>
        </p:nvSpPr>
        <p:spPr>
          <a:xfrm>
            <a:off x="4943301" y="3506606"/>
            <a:ext cx="1608545"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–541000</a:t>
            </a:r>
            <a:endParaRPr lang="en-US" dirty="0">
              <a:latin typeface="Consolas" panose="020B0609020204030204" pitchFamily="49" charset="0"/>
            </a:endParaRPr>
          </a:p>
        </p:txBody>
      </p:sp>
      <p:graphicFrame>
        <p:nvGraphicFramePr>
          <p:cNvPr id="18" name="Object 17">
            <a:extLst>
              <a:ext uri="{FF2B5EF4-FFF2-40B4-BE49-F238E27FC236}">
                <a16:creationId xmlns:a16="http://schemas.microsoft.com/office/drawing/2014/main" id="{3ADC9F15-9B26-4ED3-A79B-A88BBE6325D5}"/>
              </a:ext>
            </a:extLst>
          </p:cNvPr>
          <p:cNvGraphicFramePr>
            <a:graphicFrameLocks noChangeAspect="1"/>
          </p:cNvGraphicFramePr>
          <p:nvPr>
            <p:extLst>
              <p:ext uri="{D42A27DB-BD31-4B8C-83A1-F6EECF244321}">
                <p14:modId xmlns:p14="http://schemas.microsoft.com/office/powerpoint/2010/main" val="3655072926"/>
              </p:ext>
            </p:extLst>
          </p:nvPr>
        </p:nvGraphicFramePr>
        <p:xfrm>
          <a:off x="6728619" y="5360193"/>
          <a:ext cx="1020762" cy="881063"/>
        </p:xfrm>
        <a:graphic>
          <a:graphicData uri="http://schemas.openxmlformats.org/presentationml/2006/ole">
            <mc:AlternateContent xmlns:mc="http://schemas.openxmlformats.org/markup-compatibility/2006">
              <mc:Choice xmlns:v="urn:schemas-microsoft-com:vml" Requires="v">
                <p:oleObj spid="_x0000_s4103" name="Equation" r:id="rId10" imgW="457200" imgH="393480" progId="Equation.DSMT4">
                  <p:embed/>
                </p:oleObj>
              </mc:Choice>
              <mc:Fallback>
                <p:oleObj name="Equation" r:id="rId10" imgW="457200" imgH="393480" progId="Equation.DSMT4">
                  <p:embed/>
                  <p:pic>
                    <p:nvPicPr>
                      <p:cNvPr id="8" name="Object 7">
                        <a:extLst>
                          <a:ext uri="{FF2B5EF4-FFF2-40B4-BE49-F238E27FC236}">
                            <a16:creationId xmlns:a16="http://schemas.microsoft.com/office/drawing/2014/main" id="{DB1A2FCE-A75F-49F7-B10C-0DB11E2F7DE9}"/>
                          </a:ext>
                        </a:extLst>
                      </p:cNvPr>
                      <p:cNvPicPr/>
                      <p:nvPr/>
                    </p:nvPicPr>
                    <p:blipFill>
                      <a:blip r:embed="rId11"/>
                      <a:stretch>
                        <a:fillRect/>
                      </a:stretch>
                    </p:blipFill>
                    <p:spPr>
                      <a:xfrm>
                        <a:off x="6728619" y="5360193"/>
                        <a:ext cx="1020762" cy="881063"/>
                      </a:xfrm>
                      <a:prstGeom prst="rect">
                        <a:avLst/>
                      </a:prstGeom>
                    </p:spPr>
                  </p:pic>
                </p:oleObj>
              </mc:Fallback>
            </mc:AlternateContent>
          </a:graphicData>
        </a:graphic>
      </p:graphicFrame>
      <p:pic>
        <p:nvPicPr>
          <p:cNvPr id="20" name="Audio 19">
            <a:hlinkClick r:id="" action="ppaction://media"/>
            <a:extLst>
              <a:ext uri="{FF2B5EF4-FFF2-40B4-BE49-F238E27FC236}">
                <a16:creationId xmlns:a16="http://schemas.microsoft.com/office/drawing/2014/main" id="{AEEA8F91-7AA0-4E13-8763-9A0E13BB479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55650693"/>
      </p:ext>
    </p:extLst>
  </p:cSld>
  <p:clrMapOvr>
    <a:masterClrMapping/>
  </p:clrMapOvr>
  <mc:AlternateContent xmlns:mc="http://schemas.openxmlformats.org/markup-compatibility/2006" xmlns:p14="http://schemas.microsoft.com/office/powerpoint/2010/main">
    <mc:Choice Requires="p14">
      <p:transition spd="slow" p14:dur="2000" advTm="93115"/>
    </mc:Choice>
    <mc:Fallback xmlns="">
      <p:transition spd="slow" advTm="93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0"/>
                </p:tgtEl>
              </p:cMediaNode>
            </p:audio>
          </p:childTnLst>
        </p:cTn>
      </p:par>
    </p:tnLst>
    <p:bldLst>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with linear algebra</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Thus, while the best answer is</a:t>
            </a:r>
          </a:p>
          <a:p>
            <a:endParaRPr lang="en-US" dirty="0"/>
          </a:p>
          <a:p>
            <a:endParaRPr lang="en-US" dirty="0"/>
          </a:p>
          <a:p>
            <a:pPr marL="0" indent="0">
              <a:buNone/>
            </a:pPr>
            <a:r>
              <a:rPr lang="en-US" dirty="0"/>
              <a:t>      Gaussian elimination and backward substitution gave us</a:t>
            </a:r>
          </a:p>
          <a:p>
            <a:endParaRPr lang="en-US" dirty="0"/>
          </a:p>
          <a:p>
            <a:endParaRPr lang="en-US" dirty="0"/>
          </a:p>
          <a:p>
            <a:r>
              <a:rPr lang="en-US" dirty="0"/>
              <a:t>What happened?</a:t>
            </a:r>
          </a:p>
          <a:p>
            <a:pPr lvl="1"/>
            <a:r>
              <a:rPr lang="en-US" dirty="0"/>
              <a:t>When we added a huge multiple of Row 1 onto Row 2,</a:t>
            </a:r>
            <a:br>
              <a:rPr lang="en-US" dirty="0"/>
            </a:br>
            <a:r>
              <a:rPr lang="en-US" dirty="0"/>
              <a:t>		this had the effect of swamping out Row 2</a:t>
            </a:r>
          </a:p>
          <a:p>
            <a:pPr lvl="2"/>
            <a:r>
              <a:rPr lang="en-US" dirty="0"/>
              <a:t>Recall that </a:t>
            </a:r>
            <a:r>
              <a:rPr lang="en-US" i="1" dirty="0">
                <a:latin typeface="Times New Roman" panose="02020603050405020304" pitchFamily="18" charset="0"/>
              </a:rPr>
              <a:t>a</a:t>
            </a:r>
            <a:r>
              <a:rPr lang="en-US" baseline="-25000" dirty="0">
                <a:latin typeface="Times New Roman" panose="02020603050405020304" pitchFamily="18" charset="0"/>
              </a:rPr>
              <a:t>2, </a:t>
            </a:r>
            <a:r>
              <a:rPr lang="en-US" i="1" baseline="-25000" dirty="0">
                <a:latin typeface="Times New Roman" panose="02020603050405020304" pitchFamily="18" charset="0"/>
              </a:rPr>
              <a:t>j</a:t>
            </a:r>
            <a:r>
              <a:rPr lang="en-US" dirty="0">
                <a:latin typeface="Times New Roman" panose="02020603050405020304" pitchFamily="18" charset="0"/>
              </a:rPr>
              <a:t> + </a:t>
            </a:r>
            <a:r>
              <a:rPr lang="en-US" i="1" dirty="0">
                <a:latin typeface="Times New Roman" panose="02020603050405020304" pitchFamily="18" charset="0"/>
              </a:rPr>
              <a:t>ca</a:t>
            </a:r>
            <a:r>
              <a:rPr lang="en-US" baseline="-25000" dirty="0">
                <a:latin typeface="Times New Roman" panose="02020603050405020304" pitchFamily="18" charset="0"/>
              </a:rPr>
              <a:t>1, </a:t>
            </a:r>
            <a:r>
              <a:rPr lang="en-US" i="1" baseline="-25000" dirty="0">
                <a:latin typeface="Times New Roman" panose="02020603050405020304" pitchFamily="18" charset="0"/>
              </a:rPr>
              <a:t>j</a:t>
            </a:r>
            <a:r>
              <a:rPr lang="en-US" dirty="0">
                <a:latin typeface="Times New Roman" panose="02020603050405020304" pitchFamily="18" charset="0"/>
              </a:rPr>
              <a:t> = </a:t>
            </a:r>
            <a:r>
              <a:rPr lang="en-US" i="1" dirty="0">
                <a:latin typeface="Times New Roman" panose="02020603050405020304" pitchFamily="18" charset="0"/>
              </a:rPr>
              <a:t>ca</a:t>
            </a:r>
            <a:r>
              <a:rPr lang="en-US" baseline="-25000" dirty="0">
                <a:latin typeface="Times New Roman" panose="02020603050405020304" pitchFamily="18" charset="0"/>
              </a:rPr>
              <a:t>1, </a:t>
            </a:r>
            <a:r>
              <a:rPr lang="en-US" i="1" baseline="-25000" dirty="0">
                <a:latin typeface="Times New Roman" panose="02020603050405020304" pitchFamily="18" charset="0"/>
              </a:rPr>
              <a:t>j</a:t>
            </a:r>
            <a:r>
              <a:rPr lang="en-US" dirty="0"/>
              <a:t> if </a:t>
            </a:r>
            <a:r>
              <a:rPr lang="en-US" i="1" dirty="0">
                <a:latin typeface="Times New Roman" panose="02020603050405020304" pitchFamily="18" charset="0"/>
              </a:rPr>
              <a:t>ca</a:t>
            </a:r>
            <a:r>
              <a:rPr lang="en-US" baseline="-25000" dirty="0">
                <a:latin typeface="Times New Roman" panose="02020603050405020304" pitchFamily="18" charset="0"/>
              </a:rPr>
              <a:t>1, </a:t>
            </a:r>
            <a:r>
              <a:rPr lang="en-US" i="1" baseline="-25000" dirty="0">
                <a:latin typeface="Times New Roman" panose="02020603050405020304" pitchFamily="18" charset="0"/>
              </a:rPr>
              <a:t>j</a:t>
            </a:r>
            <a:r>
              <a:rPr lang="en-US" dirty="0">
                <a:latin typeface="Times New Roman" panose="02020603050405020304" pitchFamily="18" charset="0"/>
              </a:rPr>
              <a:t> &gt;&gt; </a:t>
            </a:r>
            <a:r>
              <a:rPr lang="en-US" i="1" dirty="0">
                <a:latin typeface="Times New Roman" panose="02020603050405020304" pitchFamily="18" charset="0"/>
              </a:rPr>
              <a:t>a</a:t>
            </a:r>
            <a:r>
              <a:rPr lang="en-US" baseline="-25000" dirty="0">
                <a:latin typeface="Times New Roman" panose="02020603050405020304" pitchFamily="18" charset="0"/>
              </a:rPr>
              <a:t>2, </a:t>
            </a:r>
            <a:r>
              <a:rPr lang="en-US" i="1" baseline="-25000" dirty="0">
                <a:latin typeface="Times New Roman" panose="02020603050405020304" pitchFamily="18" charset="0"/>
              </a:rPr>
              <a:t>j</a:t>
            </a:r>
          </a:p>
          <a:p>
            <a:pPr lvl="2"/>
            <a:r>
              <a:rPr lang="en-US" dirty="0"/>
              <a:t>Consequently, the matrix ended up looking like:</a:t>
            </a:r>
            <a:endParaRPr lang="en-US" dirty="0">
              <a:latin typeface="Times New Roman" panose="02020603050405020304" pitchFamily="18" charset="0"/>
            </a:endParaRPr>
          </a:p>
          <a:p>
            <a:pPr marL="914400" lvl="2"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9" name="Object 8">
            <a:extLst>
              <a:ext uri="{FF2B5EF4-FFF2-40B4-BE49-F238E27FC236}">
                <a16:creationId xmlns:a16="http://schemas.microsoft.com/office/drawing/2014/main" id="{86E82087-7632-48D5-9238-2746EB268741}"/>
              </a:ext>
            </a:extLst>
          </p:cNvPr>
          <p:cNvGraphicFramePr>
            <a:graphicFrameLocks noChangeAspect="1"/>
          </p:cNvGraphicFramePr>
          <p:nvPr>
            <p:extLst>
              <p:ext uri="{D42A27DB-BD31-4B8C-83A1-F6EECF244321}">
                <p14:modId xmlns:p14="http://schemas.microsoft.com/office/powerpoint/2010/main" val="1757827043"/>
              </p:ext>
            </p:extLst>
          </p:nvPr>
        </p:nvGraphicFramePr>
        <p:xfrm>
          <a:off x="3671887" y="2038939"/>
          <a:ext cx="1800225" cy="801688"/>
        </p:xfrm>
        <a:graphic>
          <a:graphicData uri="http://schemas.openxmlformats.org/presentationml/2006/ole">
            <mc:AlternateContent xmlns:mc="http://schemas.openxmlformats.org/markup-compatibility/2006">
              <mc:Choice xmlns:v="urn:schemas-microsoft-com:vml" Requires="v">
                <p:oleObj spid="_x0000_s5125" name="Equation" r:id="rId6" imgW="888840" imgH="393480" progId="Equation.DSMT4">
                  <p:embed/>
                </p:oleObj>
              </mc:Choice>
              <mc:Fallback>
                <p:oleObj name="Equation" r:id="rId6" imgW="888840" imgH="393480" progId="Equation.DSMT4">
                  <p:embed/>
                  <p:pic>
                    <p:nvPicPr>
                      <p:cNvPr id="10" name="Object 9">
                        <a:extLst>
                          <a:ext uri="{FF2B5EF4-FFF2-40B4-BE49-F238E27FC236}">
                            <a16:creationId xmlns:a16="http://schemas.microsoft.com/office/drawing/2014/main" id="{DF4E2C02-6E7B-419C-8DC3-42DC271EF704}"/>
                          </a:ext>
                        </a:extLst>
                      </p:cNvPr>
                      <p:cNvPicPr/>
                      <p:nvPr/>
                    </p:nvPicPr>
                    <p:blipFill>
                      <a:blip r:embed="rId7"/>
                      <a:stretch>
                        <a:fillRect/>
                      </a:stretch>
                    </p:blipFill>
                    <p:spPr>
                      <a:xfrm>
                        <a:off x="3671887" y="2038939"/>
                        <a:ext cx="1800225" cy="80168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A0C983C7-A1CE-49B6-B01E-ACC1E06EED3F}"/>
              </a:ext>
            </a:extLst>
          </p:cNvPr>
          <p:cNvGraphicFramePr>
            <a:graphicFrameLocks noChangeAspect="1"/>
          </p:cNvGraphicFramePr>
          <p:nvPr>
            <p:extLst>
              <p:ext uri="{D42A27DB-BD31-4B8C-83A1-F6EECF244321}">
                <p14:modId xmlns:p14="http://schemas.microsoft.com/office/powerpoint/2010/main" val="1055302794"/>
              </p:ext>
            </p:extLst>
          </p:nvPr>
        </p:nvGraphicFramePr>
        <p:xfrm>
          <a:off x="3671886" y="3219036"/>
          <a:ext cx="1800225" cy="801688"/>
        </p:xfrm>
        <a:graphic>
          <a:graphicData uri="http://schemas.openxmlformats.org/presentationml/2006/ole">
            <mc:AlternateContent xmlns:mc="http://schemas.openxmlformats.org/markup-compatibility/2006">
              <mc:Choice xmlns:v="urn:schemas-microsoft-com:vml" Requires="v">
                <p:oleObj spid="_x0000_s5126" name="Equation" r:id="rId8" imgW="888840" imgH="393480" progId="Equation.DSMT4">
                  <p:embed/>
                </p:oleObj>
              </mc:Choice>
              <mc:Fallback>
                <p:oleObj name="Equation" r:id="rId8" imgW="888840" imgH="393480" progId="Equation.DSMT4">
                  <p:embed/>
                  <p:pic>
                    <p:nvPicPr>
                      <p:cNvPr id="9" name="Object 8">
                        <a:extLst>
                          <a:ext uri="{FF2B5EF4-FFF2-40B4-BE49-F238E27FC236}">
                            <a16:creationId xmlns:a16="http://schemas.microsoft.com/office/drawing/2014/main" id="{86E82087-7632-48D5-9238-2746EB268741}"/>
                          </a:ext>
                        </a:extLst>
                      </p:cNvPr>
                      <p:cNvPicPr/>
                      <p:nvPr/>
                    </p:nvPicPr>
                    <p:blipFill>
                      <a:blip r:embed="rId9"/>
                      <a:stretch>
                        <a:fillRect/>
                      </a:stretch>
                    </p:blipFill>
                    <p:spPr>
                      <a:xfrm>
                        <a:off x="3671886" y="3219036"/>
                        <a:ext cx="1800225" cy="80168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D470A989-6589-464C-BA58-73D39BA9B504}"/>
              </a:ext>
            </a:extLst>
          </p:cNvPr>
          <p:cNvGraphicFramePr>
            <a:graphicFrameLocks noChangeAspect="1"/>
          </p:cNvGraphicFramePr>
          <p:nvPr>
            <p:extLst>
              <p:ext uri="{D42A27DB-BD31-4B8C-83A1-F6EECF244321}">
                <p14:modId xmlns:p14="http://schemas.microsoft.com/office/powerpoint/2010/main" val="3463663421"/>
              </p:ext>
            </p:extLst>
          </p:nvPr>
        </p:nvGraphicFramePr>
        <p:xfrm>
          <a:off x="1971675" y="5846763"/>
          <a:ext cx="4819650" cy="938212"/>
        </p:xfrm>
        <a:graphic>
          <a:graphicData uri="http://schemas.openxmlformats.org/presentationml/2006/ole">
            <mc:AlternateContent xmlns:mc="http://schemas.openxmlformats.org/markup-compatibility/2006">
              <mc:Choice xmlns:v="urn:schemas-microsoft-com:vml" Requires="v">
                <p:oleObj spid="_x0000_s5127" name="Equation" r:id="rId10" imgW="2158920" imgH="419040" progId="Equation.DSMT4">
                  <p:embed/>
                </p:oleObj>
              </mc:Choice>
              <mc:Fallback>
                <p:oleObj name="Equation" r:id="rId10" imgW="2158920" imgH="419040" progId="Equation.DSMT4">
                  <p:embed/>
                  <p:pic>
                    <p:nvPicPr>
                      <p:cNvPr id="12" name="Object 11">
                        <a:extLst>
                          <a:ext uri="{FF2B5EF4-FFF2-40B4-BE49-F238E27FC236}">
                            <a16:creationId xmlns:a16="http://schemas.microsoft.com/office/drawing/2014/main" id="{1C24840A-5992-4337-ADBB-B3B556455C02}"/>
                          </a:ext>
                        </a:extLst>
                      </p:cNvPr>
                      <p:cNvPicPr/>
                      <p:nvPr/>
                    </p:nvPicPr>
                    <p:blipFill>
                      <a:blip r:embed="rId11"/>
                      <a:stretch>
                        <a:fillRect/>
                      </a:stretch>
                    </p:blipFill>
                    <p:spPr>
                      <a:xfrm>
                        <a:off x="1971675" y="5846763"/>
                        <a:ext cx="4819650" cy="93821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E74D263A-AD8D-4B4C-BE55-8D0D22FEA13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71555554"/>
      </p:ext>
    </p:extLst>
  </p:cSld>
  <p:clrMapOvr>
    <a:masterClrMapping/>
  </p:clrMapOvr>
  <mc:AlternateContent xmlns:mc="http://schemas.openxmlformats.org/markup-compatibility/2006" xmlns:p14="http://schemas.microsoft.com/office/powerpoint/2010/main">
    <mc:Choice Requires="p14">
      <p:transition spd="slow" p14:dur="2000" advTm="65008"/>
    </mc:Choice>
    <mc:Fallback xmlns="">
      <p:transition spd="slow" advTm="65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pivoting</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Thus, by adding a large multiple of one row onto another,</a:t>
            </a:r>
            <a:br>
              <a:rPr lang="en-US" dirty="0"/>
            </a:br>
            <a:r>
              <a:rPr lang="en-US" dirty="0"/>
              <a:t>	we lost all information about that second row</a:t>
            </a:r>
          </a:p>
          <a:p>
            <a:endParaRPr lang="en-US" dirty="0"/>
          </a:p>
          <a:p>
            <a:r>
              <a:rPr lang="en-US" dirty="0"/>
              <a:t>Recall in linear algebra,</a:t>
            </a:r>
            <a:br>
              <a:rPr lang="en-US" dirty="0"/>
            </a:br>
            <a:r>
              <a:rPr lang="en-US" dirty="0"/>
              <a:t>   if you had a zero in the pivot position, you’d swap two rows:</a:t>
            </a:r>
          </a:p>
          <a:p>
            <a:endParaRPr lang="en-US" dirty="0"/>
          </a:p>
          <a:p>
            <a:endParaRPr lang="en-US" dirty="0"/>
          </a:p>
          <a:p>
            <a:pPr marL="0" indent="0">
              <a:buNone/>
            </a:pPr>
            <a:endParaRPr lang="en-US" dirty="0"/>
          </a:p>
          <a:p>
            <a:r>
              <a:rPr lang="en-US" dirty="0"/>
              <a:t>Gaussian elimination with </a:t>
            </a:r>
            <a:r>
              <a:rPr lang="en-US" i="1" dirty="0"/>
              <a:t>partial pivoting</a:t>
            </a:r>
            <a:r>
              <a:rPr lang="en-US" dirty="0"/>
              <a:t> says to swap the row with the largest-in-magnitude entry on or below the pivot to</a:t>
            </a:r>
            <a:br>
              <a:rPr lang="en-US" dirty="0"/>
            </a:br>
            <a:r>
              <a:rPr lang="en-US" dirty="0"/>
              <a:t>the pivot row</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12" name="Object 11">
            <a:extLst>
              <a:ext uri="{FF2B5EF4-FFF2-40B4-BE49-F238E27FC236}">
                <a16:creationId xmlns:a16="http://schemas.microsoft.com/office/drawing/2014/main" id="{471AA9A9-5127-4A9B-8169-32806497B20B}"/>
              </a:ext>
            </a:extLst>
          </p:cNvPr>
          <p:cNvGraphicFramePr>
            <a:graphicFrameLocks noChangeAspect="1"/>
          </p:cNvGraphicFramePr>
          <p:nvPr>
            <p:extLst>
              <p:ext uri="{D42A27DB-BD31-4B8C-83A1-F6EECF244321}">
                <p14:modId xmlns:p14="http://schemas.microsoft.com/office/powerpoint/2010/main" val="1834634117"/>
              </p:ext>
            </p:extLst>
          </p:nvPr>
        </p:nvGraphicFramePr>
        <p:xfrm>
          <a:off x="3222625" y="3542711"/>
          <a:ext cx="1501775" cy="881063"/>
        </p:xfrm>
        <a:graphic>
          <a:graphicData uri="http://schemas.openxmlformats.org/presentationml/2006/ole">
            <mc:AlternateContent xmlns:mc="http://schemas.openxmlformats.org/markup-compatibility/2006">
              <mc:Choice xmlns:v="urn:schemas-microsoft-com:vml" Requires="v">
                <p:oleObj spid="_x0000_s6148" name="Equation" r:id="rId6" imgW="672840" imgH="393480" progId="Equation.DSMT4">
                  <p:embed/>
                </p:oleObj>
              </mc:Choice>
              <mc:Fallback>
                <p:oleObj name="Equation" r:id="rId6" imgW="672840" imgH="393480" progId="Equation.DSMT4">
                  <p:embed/>
                  <p:pic>
                    <p:nvPicPr>
                      <p:cNvPr id="12" name="Object 11">
                        <a:extLst>
                          <a:ext uri="{FF2B5EF4-FFF2-40B4-BE49-F238E27FC236}">
                            <a16:creationId xmlns:a16="http://schemas.microsoft.com/office/drawing/2014/main" id="{1C24840A-5992-4337-ADBB-B3B556455C02}"/>
                          </a:ext>
                        </a:extLst>
                      </p:cNvPr>
                      <p:cNvPicPr/>
                      <p:nvPr/>
                    </p:nvPicPr>
                    <p:blipFill>
                      <a:blip r:embed="rId7"/>
                      <a:stretch>
                        <a:fillRect/>
                      </a:stretch>
                    </p:blipFill>
                    <p:spPr>
                      <a:xfrm>
                        <a:off x="3222625" y="3542711"/>
                        <a:ext cx="1501775" cy="88106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A57D3F86-AB8A-4293-85C9-75D5E5D973A3}"/>
              </a:ext>
            </a:extLst>
          </p:cNvPr>
          <p:cNvGraphicFramePr>
            <a:graphicFrameLocks noChangeAspect="1"/>
          </p:cNvGraphicFramePr>
          <p:nvPr>
            <p:extLst>
              <p:ext uri="{D42A27DB-BD31-4B8C-83A1-F6EECF244321}">
                <p14:modId xmlns:p14="http://schemas.microsoft.com/office/powerpoint/2010/main" val="2220246014"/>
              </p:ext>
            </p:extLst>
          </p:nvPr>
        </p:nvGraphicFramePr>
        <p:xfrm>
          <a:off x="4762325" y="3543300"/>
          <a:ext cx="1728788" cy="881063"/>
        </p:xfrm>
        <a:graphic>
          <a:graphicData uri="http://schemas.openxmlformats.org/presentationml/2006/ole">
            <mc:AlternateContent xmlns:mc="http://schemas.openxmlformats.org/markup-compatibility/2006">
              <mc:Choice xmlns:v="urn:schemas-microsoft-com:vml" Requires="v">
                <p:oleObj spid="_x0000_s6149" name="Equation" r:id="rId8" imgW="774360" imgH="393480" progId="Equation.DSMT4">
                  <p:embed/>
                </p:oleObj>
              </mc:Choice>
              <mc:Fallback>
                <p:oleObj name="Equation" r:id="rId8" imgW="774360" imgH="393480" progId="Equation.DSMT4">
                  <p:embed/>
                  <p:pic>
                    <p:nvPicPr>
                      <p:cNvPr id="12" name="Object 11">
                        <a:extLst>
                          <a:ext uri="{FF2B5EF4-FFF2-40B4-BE49-F238E27FC236}">
                            <a16:creationId xmlns:a16="http://schemas.microsoft.com/office/drawing/2014/main" id="{471AA9A9-5127-4A9B-8169-32806497B20B}"/>
                          </a:ext>
                        </a:extLst>
                      </p:cNvPr>
                      <p:cNvPicPr/>
                      <p:nvPr/>
                    </p:nvPicPr>
                    <p:blipFill>
                      <a:blip r:embed="rId9"/>
                      <a:stretch>
                        <a:fillRect/>
                      </a:stretch>
                    </p:blipFill>
                    <p:spPr>
                      <a:xfrm>
                        <a:off x="4762325" y="3543300"/>
                        <a:ext cx="1728788" cy="881063"/>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01746CC5-E08E-464A-95F9-7A534D5B55D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02319372"/>
      </p:ext>
    </p:extLst>
  </p:cSld>
  <p:clrMapOvr>
    <a:masterClrMapping/>
  </p:clrMapOvr>
  <mc:AlternateContent xmlns:mc="http://schemas.openxmlformats.org/markup-compatibility/2006" xmlns:p14="http://schemas.microsoft.com/office/powerpoint/2010/main">
    <mc:Choice Requires="p14">
      <p:transition spd="slow" p14:dur="2000" advTm="58333"/>
    </mc:Choice>
    <mc:Fallback xmlns="">
      <p:transition spd="slow" advTm="58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2|7.3|9.1|9.6"/>
</p:tagLst>
</file>

<file path=ppt/tags/tag10.xml><?xml version="1.0" encoding="utf-8"?>
<p:tagLst xmlns:a="http://schemas.openxmlformats.org/drawingml/2006/main" xmlns:r="http://schemas.openxmlformats.org/officeDocument/2006/relationships" xmlns:p="http://schemas.openxmlformats.org/presentationml/2006/main">
  <p:tag name="TIMING" val="|3.3|25.4"/>
</p:tagLst>
</file>

<file path=ppt/tags/tag11.xml><?xml version="1.0" encoding="utf-8"?>
<p:tagLst xmlns:a="http://schemas.openxmlformats.org/drawingml/2006/main" xmlns:r="http://schemas.openxmlformats.org/officeDocument/2006/relationships" xmlns:p="http://schemas.openxmlformats.org/presentationml/2006/main">
  <p:tag name="TIMING" val="|41.3"/>
</p:tagLst>
</file>

<file path=ppt/tags/tag12.xml><?xml version="1.0" encoding="utf-8"?>
<p:tagLst xmlns:a="http://schemas.openxmlformats.org/drawingml/2006/main" xmlns:r="http://schemas.openxmlformats.org/officeDocument/2006/relationships" xmlns:p="http://schemas.openxmlformats.org/presentationml/2006/main">
  <p:tag name="TIMING" val="|41.3"/>
</p:tagLst>
</file>

<file path=ppt/tags/tag13.xml><?xml version="1.0" encoding="utf-8"?>
<p:tagLst xmlns:a="http://schemas.openxmlformats.org/drawingml/2006/main" xmlns:r="http://schemas.openxmlformats.org/officeDocument/2006/relationships" xmlns:p="http://schemas.openxmlformats.org/presentationml/2006/main">
  <p:tag name="TIMING" val="|9.3|5.6|4.1"/>
</p:tagLst>
</file>

<file path=ppt/tags/tag14.xml><?xml version="1.0" encoding="utf-8"?>
<p:tagLst xmlns:a="http://schemas.openxmlformats.org/drawingml/2006/main" xmlns:r="http://schemas.openxmlformats.org/officeDocument/2006/relationships" xmlns:p="http://schemas.openxmlformats.org/presentationml/2006/main">
  <p:tag name="TIMING" val="|11|4.7|4.9|8.4"/>
</p:tagLst>
</file>

<file path=ppt/tags/tag15.xml><?xml version="1.0" encoding="utf-8"?>
<p:tagLst xmlns:a="http://schemas.openxmlformats.org/drawingml/2006/main" xmlns:r="http://schemas.openxmlformats.org/officeDocument/2006/relationships" xmlns:p="http://schemas.openxmlformats.org/presentationml/2006/main">
  <p:tag name="TIMING" val="|9.8|5.1|2.6"/>
</p:tagLst>
</file>

<file path=ppt/tags/tag16.xml><?xml version="1.0" encoding="utf-8"?>
<p:tagLst xmlns:a="http://schemas.openxmlformats.org/drawingml/2006/main" xmlns:r="http://schemas.openxmlformats.org/officeDocument/2006/relationships" xmlns:p="http://schemas.openxmlformats.org/presentationml/2006/main">
  <p:tag name="TIMING" val="|8.5|3.4|7.4"/>
</p:tagLst>
</file>

<file path=ppt/tags/tag17.xml><?xml version="1.0" encoding="utf-8"?>
<p:tagLst xmlns:a="http://schemas.openxmlformats.org/drawingml/2006/main" xmlns:r="http://schemas.openxmlformats.org/officeDocument/2006/relationships" xmlns:p="http://schemas.openxmlformats.org/presentationml/2006/main">
  <p:tag name="TIMING" val="|10.7|4.8|2.6"/>
</p:tagLst>
</file>

<file path=ppt/tags/tag18.xml><?xml version="1.0" encoding="utf-8"?>
<p:tagLst xmlns:a="http://schemas.openxmlformats.org/drawingml/2006/main" xmlns:r="http://schemas.openxmlformats.org/officeDocument/2006/relationships" xmlns:p="http://schemas.openxmlformats.org/presentationml/2006/main">
  <p:tag name="TIMING" val="|6|6.6"/>
</p:tagLst>
</file>

<file path=ppt/tags/tag19.xml><?xml version="1.0" encoding="utf-8"?>
<p:tagLst xmlns:a="http://schemas.openxmlformats.org/drawingml/2006/main" xmlns:r="http://schemas.openxmlformats.org/officeDocument/2006/relationships" xmlns:p="http://schemas.openxmlformats.org/presentationml/2006/main">
  <p:tag name="TIMING" val="|29.4|10.6|10.6|10.5|4.4"/>
</p:tagLst>
</file>

<file path=ppt/tags/tag2.xml><?xml version="1.0" encoding="utf-8"?>
<p:tagLst xmlns:a="http://schemas.openxmlformats.org/drawingml/2006/main" xmlns:r="http://schemas.openxmlformats.org/officeDocument/2006/relationships" xmlns:p="http://schemas.openxmlformats.org/presentationml/2006/main">
  <p:tag name="TIMING" val="|14.7|3.8|2.6|7.7|5.3|2.3|3.1|4.3|12.4"/>
</p:tagLst>
</file>

<file path=ppt/tags/tag20.xml><?xml version="1.0" encoding="utf-8"?>
<p:tagLst xmlns:a="http://schemas.openxmlformats.org/drawingml/2006/main" xmlns:r="http://schemas.openxmlformats.org/officeDocument/2006/relationships" xmlns:p="http://schemas.openxmlformats.org/presentationml/2006/main">
  <p:tag name="TIMING" val="|4.7|11.7|18.7|18.5|5.5"/>
</p:tagLst>
</file>

<file path=ppt/tags/tag21.xml><?xml version="1.0" encoding="utf-8"?>
<p:tagLst xmlns:a="http://schemas.openxmlformats.org/drawingml/2006/main" xmlns:r="http://schemas.openxmlformats.org/officeDocument/2006/relationships" xmlns:p="http://schemas.openxmlformats.org/presentationml/2006/main">
  <p:tag name="TIMING" val="|39.5|3.3|33|17.7"/>
</p:tagLst>
</file>

<file path=ppt/tags/tag22.xml><?xml version="1.0" encoding="utf-8"?>
<p:tagLst xmlns:a="http://schemas.openxmlformats.org/drawingml/2006/main" xmlns:r="http://schemas.openxmlformats.org/officeDocument/2006/relationships" xmlns:p="http://schemas.openxmlformats.org/presentationml/2006/main">
  <p:tag name="TIMING" val="|21.9|19.1"/>
</p:tagLst>
</file>

<file path=ppt/tags/tag23.xml><?xml version="1.0" encoding="utf-8"?>
<p:tagLst xmlns:a="http://schemas.openxmlformats.org/drawingml/2006/main" xmlns:r="http://schemas.openxmlformats.org/officeDocument/2006/relationships" xmlns:p="http://schemas.openxmlformats.org/presentationml/2006/main">
  <p:tag name="TIMING" val="|7.7|18.9|3.7|4.5|15.3|8.4|7.2|9.7|6.7|13.7|14.2|32.2"/>
</p:tagLst>
</file>

<file path=ppt/tags/tag24.xml><?xml version="1.0" encoding="utf-8"?>
<p:tagLst xmlns:a="http://schemas.openxmlformats.org/drawingml/2006/main" xmlns:r="http://schemas.openxmlformats.org/officeDocument/2006/relationships" xmlns:p="http://schemas.openxmlformats.org/presentationml/2006/main">
  <p:tag name="TIMING" val="|11.1|8"/>
</p:tagLst>
</file>

<file path=ppt/tags/tag25.xml><?xml version="1.0" encoding="utf-8"?>
<p:tagLst xmlns:a="http://schemas.openxmlformats.org/drawingml/2006/main" xmlns:r="http://schemas.openxmlformats.org/officeDocument/2006/relationships" xmlns:p="http://schemas.openxmlformats.org/presentationml/2006/main">
  <p:tag name="TIMING" val="|6.1|7.4|25.4|7.1|4.2"/>
</p:tagLst>
</file>

<file path=ppt/tags/tag26.xml><?xml version="1.0" encoding="utf-8"?>
<p:tagLst xmlns:a="http://schemas.openxmlformats.org/drawingml/2006/main" xmlns:r="http://schemas.openxmlformats.org/officeDocument/2006/relationships" xmlns:p="http://schemas.openxmlformats.org/presentationml/2006/main">
  <p:tag name="TIMING" val="|5.7|10"/>
</p:tagLst>
</file>

<file path=ppt/tags/tag27.xml><?xml version="1.0" encoding="utf-8"?>
<p:tagLst xmlns:a="http://schemas.openxmlformats.org/drawingml/2006/main" xmlns:r="http://schemas.openxmlformats.org/officeDocument/2006/relationships" xmlns:p="http://schemas.openxmlformats.org/presentationml/2006/main">
  <p:tag name="TIMING" val="|9.1|13|1.5|6"/>
</p:tagLst>
</file>

<file path=ppt/tags/tag28.xml><?xml version="1.0" encoding="utf-8"?>
<p:tagLst xmlns:a="http://schemas.openxmlformats.org/drawingml/2006/main" xmlns:r="http://schemas.openxmlformats.org/officeDocument/2006/relationships" xmlns:p="http://schemas.openxmlformats.org/presentationml/2006/main">
  <p:tag name="TIMING" val="|6|13.5"/>
</p:tagLst>
</file>

<file path=ppt/tags/tag29.xml><?xml version="1.0" encoding="utf-8"?>
<p:tagLst xmlns:a="http://schemas.openxmlformats.org/drawingml/2006/main" xmlns:r="http://schemas.openxmlformats.org/officeDocument/2006/relationships" xmlns:p="http://schemas.openxmlformats.org/presentationml/2006/main">
  <p:tag name="TIMING" val="|13.4|16.1|9.7|15.7|18.3"/>
</p:tagLst>
</file>

<file path=ppt/tags/tag3.xml><?xml version="1.0" encoding="utf-8"?>
<p:tagLst xmlns:a="http://schemas.openxmlformats.org/drawingml/2006/main" xmlns:r="http://schemas.openxmlformats.org/officeDocument/2006/relationships" xmlns:p="http://schemas.openxmlformats.org/presentationml/2006/main">
  <p:tag name="TIMING" val="|50.5|9.6"/>
</p:tagLst>
</file>

<file path=ppt/tags/tag30.xml><?xml version="1.0" encoding="utf-8"?>
<p:tagLst xmlns:a="http://schemas.openxmlformats.org/drawingml/2006/main" xmlns:r="http://schemas.openxmlformats.org/officeDocument/2006/relationships" xmlns:p="http://schemas.openxmlformats.org/presentationml/2006/main">
  <p:tag name="TIMING" val="|17.9"/>
</p:tagLst>
</file>

<file path=ppt/tags/tag31.xml><?xml version="1.0" encoding="utf-8"?>
<p:tagLst xmlns:a="http://schemas.openxmlformats.org/drawingml/2006/main" xmlns:r="http://schemas.openxmlformats.org/officeDocument/2006/relationships" xmlns:p="http://schemas.openxmlformats.org/presentationml/2006/main">
  <p:tag name="TIMING" val="|5.6|19.2|10|6|3|12.6"/>
</p:tagLst>
</file>

<file path=ppt/tags/tag32.xml><?xml version="1.0" encoding="utf-8"?>
<p:tagLst xmlns:a="http://schemas.openxmlformats.org/drawingml/2006/main" xmlns:r="http://schemas.openxmlformats.org/officeDocument/2006/relationships" xmlns:p="http://schemas.openxmlformats.org/presentationml/2006/main">
  <p:tag name="TIMING" val="|9.3|6.4"/>
</p:tagLst>
</file>

<file path=ppt/tags/tag33.xml><?xml version="1.0" encoding="utf-8"?>
<p:tagLst xmlns:a="http://schemas.openxmlformats.org/drawingml/2006/main" xmlns:r="http://schemas.openxmlformats.org/officeDocument/2006/relationships" xmlns:p="http://schemas.openxmlformats.org/presentationml/2006/main">
  <p:tag name="TIMING" val="|9|8.9|3.8|21.4|5.3|51.2|14"/>
</p:tagLst>
</file>

<file path=ppt/tags/tag34.xml><?xml version="1.0" encoding="utf-8"?>
<p:tagLst xmlns:a="http://schemas.openxmlformats.org/drawingml/2006/main" xmlns:r="http://schemas.openxmlformats.org/officeDocument/2006/relationships" xmlns:p="http://schemas.openxmlformats.org/presentationml/2006/main">
  <p:tag name="TIMING" val="|22.3|32|3.7|22.8|17.7|10.4|1.7|1|49.5|24.8|27.2|8.2"/>
</p:tagLst>
</file>

<file path=ppt/tags/tag35.xml><?xml version="1.0" encoding="utf-8"?>
<p:tagLst xmlns:a="http://schemas.openxmlformats.org/drawingml/2006/main" xmlns:r="http://schemas.openxmlformats.org/officeDocument/2006/relationships" xmlns:p="http://schemas.openxmlformats.org/presentationml/2006/main">
  <p:tag name="TIMING" val="|4.2|8.3|13.3"/>
</p:tagLst>
</file>

<file path=ppt/tags/tag36.xml><?xml version="1.0" encoding="utf-8"?>
<p:tagLst xmlns:a="http://schemas.openxmlformats.org/drawingml/2006/main" xmlns:r="http://schemas.openxmlformats.org/officeDocument/2006/relationships" xmlns:p="http://schemas.openxmlformats.org/presentationml/2006/main">
  <p:tag name="TIMING" val="|37|26.3|62.3"/>
</p:tagLst>
</file>

<file path=ppt/tags/tag37.xml><?xml version="1.0" encoding="utf-8"?>
<p:tagLst xmlns:a="http://schemas.openxmlformats.org/drawingml/2006/main" xmlns:r="http://schemas.openxmlformats.org/officeDocument/2006/relationships" xmlns:p="http://schemas.openxmlformats.org/presentationml/2006/main">
  <p:tag name="TIMING" val="|7.8|7.7|10.3|33|8.9|14.1|15.2"/>
</p:tagLst>
</file>

<file path=ppt/tags/tag38.xml><?xml version="1.0" encoding="utf-8"?>
<p:tagLst xmlns:a="http://schemas.openxmlformats.org/drawingml/2006/main" xmlns:r="http://schemas.openxmlformats.org/officeDocument/2006/relationships" xmlns:p="http://schemas.openxmlformats.org/presentationml/2006/main">
  <p:tag name="TIMING" val="|7.4|12.6"/>
</p:tagLst>
</file>

<file path=ppt/tags/tag39.xml><?xml version="1.0" encoding="utf-8"?>
<p:tagLst xmlns:a="http://schemas.openxmlformats.org/drawingml/2006/main" xmlns:r="http://schemas.openxmlformats.org/officeDocument/2006/relationships" xmlns:p="http://schemas.openxmlformats.org/presentationml/2006/main">
  <p:tag name="TIMING" val="|25.3|22.2|21.6"/>
</p:tagLst>
</file>

<file path=ppt/tags/tag4.xml><?xml version="1.0" encoding="utf-8"?>
<p:tagLst xmlns:a="http://schemas.openxmlformats.org/drawingml/2006/main" xmlns:r="http://schemas.openxmlformats.org/officeDocument/2006/relationships" xmlns:p="http://schemas.openxmlformats.org/presentationml/2006/main">
  <p:tag name="TIMING" val="|20.7|20.2|15.4"/>
</p:tagLst>
</file>

<file path=ppt/tags/tag40.xml><?xml version="1.0" encoding="utf-8"?>
<p:tagLst xmlns:a="http://schemas.openxmlformats.org/drawingml/2006/main" xmlns:r="http://schemas.openxmlformats.org/officeDocument/2006/relationships" xmlns:p="http://schemas.openxmlformats.org/presentationml/2006/main">
  <p:tag name="TIMING" val="|41.8|25"/>
</p:tagLst>
</file>

<file path=ppt/tags/tag41.xml><?xml version="1.0" encoding="utf-8"?>
<p:tagLst xmlns:a="http://schemas.openxmlformats.org/drawingml/2006/main" xmlns:r="http://schemas.openxmlformats.org/officeDocument/2006/relationships" xmlns:p="http://schemas.openxmlformats.org/presentationml/2006/main">
  <p:tag name="TIMING" val="|9.4|15.6|7.8|1.7|12.3|6.1"/>
</p:tagLst>
</file>

<file path=ppt/tags/tag42.xml><?xml version="1.0" encoding="utf-8"?>
<p:tagLst xmlns:a="http://schemas.openxmlformats.org/drawingml/2006/main" xmlns:r="http://schemas.openxmlformats.org/officeDocument/2006/relationships" xmlns:p="http://schemas.openxmlformats.org/presentationml/2006/main">
  <p:tag name="TIMING" val="|5|9.9|62.7|14.8|4.8"/>
</p:tagLst>
</file>

<file path=ppt/tags/tag43.xml><?xml version="1.0" encoding="utf-8"?>
<p:tagLst xmlns:a="http://schemas.openxmlformats.org/drawingml/2006/main" xmlns:r="http://schemas.openxmlformats.org/officeDocument/2006/relationships" xmlns:p="http://schemas.openxmlformats.org/presentationml/2006/main">
  <p:tag name="TIMING" val="|9.9|3.6|34.5|11.7|2.7|4.8|2.9|32"/>
</p:tagLst>
</file>

<file path=ppt/tags/tag44.xml><?xml version="1.0" encoding="utf-8"?>
<p:tagLst xmlns:a="http://schemas.openxmlformats.org/drawingml/2006/main" xmlns:r="http://schemas.openxmlformats.org/officeDocument/2006/relationships" xmlns:p="http://schemas.openxmlformats.org/presentationml/2006/main">
  <p:tag name="TIMING" val="|21.9"/>
</p:tagLst>
</file>

<file path=ppt/tags/tag45.xml><?xml version="1.0" encoding="utf-8"?>
<p:tagLst xmlns:a="http://schemas.openxmlformats.org/drawingml/2006/main" xmlns:r="http://schemas.openxmlformats.org/officeDocument/2006/relationships" xmlns:p="http://schemas.openxmlformats.org/presentationml/2006/main">
  <p:tag name="TIMING" val="|10.1"/>
</p:tagLst>
</file>

<file path=ppt/tags/tag46.xml><?xml version="1.0" encoding="utf-8"?>
<p:tagLst xmlns:a="http://schemas.openxmlformats.org/drawingml/2006/main" xmlns:r="http://schemas.openxmlformats.org/officeDocument/2006/relationships" xmlns:p="http://schemas.openxmlformats.org/presentationml/2006/main">
  <p:tag name="TIMING" val="|30.6|3.3|2.1|5|7.5|30.8"/>
</p:tagLst>
</file>

<file path=ppt/tags/tag47.xml><?xml version="1.0" encoding="utf-8"?>
<p:tagLst xmlns:a="http://schemas.openxmlformats.org/drawingml/2006/main" xmlns:r="http://schemas.openxmlformats.org/officeDocument/2006/relationships" xmlns:p="http://schemas.openxmlformats.org/presentationml/2006/main">
  <p:tag name="TIMING" val="|3.6|6|4.5|9.2"/>
</p:tagLst>
</file>

<file path=ppt/tags/tag48.xml><?xml version="1.0" encoding="utf-8"?>
<p:tagLst xmlns:a="http://schemas.openxmlformats.org/drawingml/2006/main" xmlns:r="http://schemas.openxmlformats.org/officeDocument/2006/relationships" xmlns:p="http://schemas.openxmlformats.org/presentationml/2006/main">
  <p:tag name="TIMING" val="|32.9"/>
</p:tagLst>
</file>

<file path=ppt/tags/tag5.xml><?xml version="1.0" encoding="utf-8"?>
<p:tagLst xmlns:a="http://schemas.openxmlformats.org/drawingml/2006/main" xmlns:r="http://schemas.openxmlformats.org/officeDocument/2006/relationships" xmlns:p="http://schemas.openxmlformats.org/presentationml/2006/main">
  <p:tag name="TIMING" val="|5.2|10.7|8.9|12.9|17.3|4|14.7|5.4|8.9"/>
</p:tagLst>
</file>

<file path=ppt/tags/tag6.xml><?xml version="1.0" encoding="utf-8"?>
<p:tagLst xmlns:a="http://schemas.openxmlformats.org/drawingml/2006/main" xmlns:r="http://schemas.openxmlformats.org/officeDocument/2006/relationships" xmlns:p="http://schemas.openxmlformats.org/presentationml/2006/main">
  <p:tag name="TIMING" val="|12|1.9|11.9|20.4"/>
</p:tagLst>
</file>

<file path=ppt/tags/tag7.xml><?xml version="1.0" encoding="utf-8"?>
<p:tagLst xmlns:a="http://schemas.openxmlformats.org/drawingml/2006/main" xmlns:r="http://schemas.openxmlformats.org/officeDocument/2006/relationships" xmlns:p="http://schemas.openxmlformats.org/presentationml/2006/main">
  <p:tag name="TIMING" val="|8.4|25|9.1"/>
</p:tagLst>
</file>

<file path=ppt/tags/tag8.xml><?xml version="1.0" encoding="utf-8"?>
<p:tagLst xmlns:a="http://schemas.openxmlformats.org/drawingml/2006/main" xmlns:r="http://schemas.openxmlformats.org/officeDocument/2006/relationships" xmlns:p="http://schemas.openxmlformats.org/presentationml/2006/main">
  <p:tag name="TIMING" val="|17.5|6.2|36.8"/>
</p:tagLst>
</file>

<file path=ppt/tags/tag9.xml><?xml version="1.0" encoding="utf-8"?>
<p:tagLst xmlns:a="http://schemas.openxmlformats.org/drawingml/2006/main" xmlns:r="http://schemas.openxmlformats.org/officeDocument/2006/relationships" xmlns:p="http://schemas.openxmlformats.org/presentationml/2006/main">
  <p:tag name="TIMING" val="|17.8|10.3|6.4|13|26.6|23|2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82919</TotalTime>
  <Words>3177</Words>
  <Application>Microsoft Office PowerPoint</Application>
  <PresentationFormat>On-screen Show (4:3)</PresentationFormat>
  <Paragraphs>556</Paragraphs>
  <Slides>54</Slides>
  <Notes>0</Notes>
  <HiddenSlides>0</HiddenSlides>
  <MMClips>54</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5" baseType="lpstr">
      <vt:lpstr>ＭＳ Ｐゴシック</vt:lpstr>
      <vt:lpstr>Arial</vt:lpstr>
      <vt:lpstr>Bookman Old Style</vt:lpstr>
      <vt:lpstr>Calibri</vt:lpstr>
      <vt:lpstr>Cambria</vt:lpstr>
      <vt:lpstr>Consolas</vt:lpstr>
      <vt:lpstr>Constantia</vt:lpstr>
      <vt:lpstr>Georgia</vt:lpstr>
      <vt:lpstr>Times New Roman</vt:lpstr>
      <vt:lpstr>Office Theme</vt:lpstr>
      <vt:lpstr>Equation</vt:lpstr>
      <vt:lpstr>Linear algebra</vt:lpstr>
      <vt:lpstr>Introduction</vt:lpstr>
      <vt:lpstr>Linear algebra</vt:lpstr>
      <vt:lpstr>Linear algebra</vt:lpstr>
      <vt:lpstr>Issues with linear algebra</vt:lpstr>
      <vt:lpstr>Issues with linear algebra</vt:lpstr>
      <vt:lpstr>Issues with linear algebra</vt:lpstr>
      <vt:lpstr>Issues with linear algebra</vt:lpstr>
      <vt:lpstr>Partial pivoting</vt:lpstr>
      <vt:lpstr>Partial pivoting</vt:lpstr>
      <vt:lpstr>Gaussian elimination with partial pivoting</vt:lpstr>
      <vt:lpstr>Gaussian elimination with partial pivoting</vt:lpstr>
      <vt:lpstr>Gaussian elimination with partial pivoting</vt:lpstr>
      <vt:lpstr>Gaussian elimination with partial pivoting</vt:lpstr>
      <vt:lpstr>Gaussian elimination with partial pivoting</vt:lpstr>
      <vt:lpstr>Gaussian elimination with partial pivoting</vt:lpstr>
      <vt:lpstr>Gaussian elimination with partial pivoting</vt:lpstr>
      <vt:lpstr>Gaussian elimination with partial pivoting</vt:lpstr>
      <vt:lpstr>Gaussian elimination with partial pivoting</vt:lpstr>
      <vt:lpstr>Gaussian elimination with partial pivoting</vt:lpstr>
      <vt:lpstr>Gaussian elimination with partial pivoting</vt:lpstr>
      <vt:lpstr>Iteration</vt:lpstr>
      <vt:lpstr>Iteration</vt:lpstr>
      <vt:lpstr>Gaussian elimination with partial pivoting</vt:lpstr>
      <vt:lpstr>Iteration</vt:lpstr>
      <vt:lpstr>Iteration</vt:lpstr>
      <vt:lpstr>Iteration</vt:lpstr>
      <vt:lpstr>Iteration</vt:lpstr>
      <vt:lpstr>Iteration</vt:lpstr>
      <vt:lpstr>Iteration</vt:lpstr>
      <vt:lpstr>Iteration</vt:lpstr>
      <vt:lpstr>Iteration</vt:lpstr>
      <vt:lpstr>Iteration</vt:lpstr>
      <vt:lpstr>Iteration</vt:lpstr>
      <vt:lpstr>Iteration</vt:lpstr>
      <vt:lpstr>Iteration</vt:lpstr>
      <vt:lpstr>Iteration</vt:lpstr>
      <vt:lpstr>Iteration</vt:lpstr>
      <vt:lpstr>Ill-conditioned systems</vt:lpstr>
      <vt:lpstr>Ill-conditioned systems</vt:lpstr>
      <vt:lpstr>Ill-conditioned systems</vt:lpstr>
      <vt:lpstr>Ill-conditioned systems</vt:lpstr>
      <vt:lpstr>Ill-conditioned systems</vt:lpstr>
      <vt:lpstr>Ill-conditioned systems</vt:lpstr>
      <vt:lpstr>Ill-conditioned systems</vt:lpstr>
      <vt:lpstr>Ill-conditioned Systems</vt:lpstr>
      <vt:lpstr>Ill-conditioned Systems</vt:lpstr>
      <vt:lpstr>Ill-conditioned systems</vt:lpstr>
      <vt:lpstr>Ill-conditioned systems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1522</cp:revision>
  <dcterms:created xsi:type="dcterms:W3CDTF">2020-04-30T19:27:29Z</dcterms:created>
  <dcterms:modified xsi:type="dcterms:W3CDTF">2024-04-12T15:11:48Z</dcterms:modified>
</cp:coreProperties>
</file>